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Lst>
  <p:notesMasterIdLst>
    <p:notesMasterId r:id="rId36"/>
  </p:notesMasterIdLst>
  <p:handoutMasterIdLst>
    <p:handoutMasterId r:id="rId37"/>
  </p:handoutMasterIdLst>
  <p:sldIdLst>
    <p:sldId id="337" r:id="rId4"/>
    <p:sldId id="338" r:id="rId5"/>
    <p:sldId id="339" r:id="rId6"/>
    <p:sldId id="340" r:id="rId7"/>
    <p:sldId id="341" r:id="rId8"/>
    <p:sldId id="342" r:id="rId9"/>
    <p:sldId id="343" r:id="rId10"/>
    <p:sldId id="329" r:id="rId11"/>
    <p:sldId id="293" r:id="rId12"/>
    <p:sldId id="330" r:id="rId13"/>
    <p:sldId id="345" r:id="rId14"/>
    <p:sldId id="302" r:id="rId15"/>
    <p:sldId id="305" r:id="rId16"/>
    <p:sldId id="257" r:id="rId17"/>
    <p:sldId id="278" r:id="rId18"/>
    <p:sldId id="301" r:id="rId19"/>
    <p:sldId id="277" r:id="rId20"/>
    <p:sldId id="325" r:id="rId21"/>
    <p:sldId id="267" r:id="rId22"/>
    <p:sldId id="268" r:id="rId23"/>
    <p:sldId id="303" r:id="rId24"/>
    <p:sldId id="269" r:id="rId25"/>
    <p:sldId id="309" r:id="rId26"/>
    <p:sldId id="308" r:id="rId27"/>
    <p:sldId id="316" r:id="rId28"/>
    <p:sldId id="318" r:id="rId29"/>
    <p:sldId id="320" r:id="rId30"/>
    <p:sldId id="281" r:id="rId31"/>
    <p:sldId id="280" r:id="rId32"/>
    <p:sldId id="279" r:id="rId33"/>
    <p:sldId id="283" r:id="rId34"/>
    <p:sldId id="259"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FF00"/>
    <a:srgbClr val="FFFF66"/>
    <a:srgbClr val="FF99FF"/>
    <a:srgbClr val="000000"/>
    <a:srgbClr val="99FF66"/>
    <a:srgbClr val="FF00FF"/>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66320" autoAdjust="0"/>
  </p:normalViewPr>
  <p:slideViewPr>
    <p:cSldViewPr>
      <p:cViewPr varScale="1">
        <p:scale>
          <a:sx n="54" d="100"/>
          <a:sy n="54" d="100"/>
        </p:scale>
        <p:origin x="-2069"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2046" y="84"/>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0" hangingPunct="0">
              <a:defRPr sz="1200" smtClean="0"/>
            </a:lvl1pPr>
          </a:lstStyle>
          <a:p>
            <a:pPr>
              <a:defRPr/>
            </a:pPr>
            <a:endParaRPr lang="en-US" altLang="en-US" dirty="0"/>
          </a:p>
        </p:txBody>
      </p:sp>
      <p:sp>
        <p:nvSpPr>
          <p:cNvPr id="122883"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0" hangingPunct="0">
              <a:defRPr sz="1200" smtClean="0"/>
            </a:lvl1pPr>
          </a:lstStyle>
          <a:p>
            <a:pPr>
              <a:defRPr/>
            </a:pPr>
            <a:endParaRPr lang="en-US" altLang="en-US" dirty="0"/>
          </a:p>
        </p:txBody>
      </p:sp>
      <p:sp>
        <p:nvSpPr>
          <p:cNvPr id="122884"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0" hangingPunct="0">
              <a:defRPr sz="1200" smtClean="0"/>
            </a:lvl1pPr>
          </a:lstStyle>
          <a:p>
            <a:pPr>
              <a:defRPr/>
            </a:pPr>
            <a:endParaRPr lang="en-US" altLang="en-US" dirty="0"/>
          </a:p>
        </p:txBody>
      </p:sp>
      <p:sp>
        <p:nvSpPr>
          <p:cNvPr id="122885"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0" hangingPunct="0">
              <a:defRPr sz="1200" smtClean="0"/>
            </a:lvl1pPr>
          </a:lstStyle>
          <a:p>
            <a:pPr>
              <a:defRPr/>
            </a:pPr>
            <a:fld id="{BBCB2320-BBC1-4883-84E7-FB3C150C38E4}" type="slidenum">
              <a:rPr lang="en-US" altLang="en-US"/>
              <a:pPr>
                <a:defRPr/>
              </a:pPr>
              <a:t>‹#›</a:t>
            </a:fld>
            <a:endParaRPr lang="en-US" altLang="en-US" dirty="0"/>
          </a:p>
        </p:txBody>
      </p:sp>
    </p:spTree>
    <p:extLst>
      <p:ext uri="{BB962C8B-B14F-4D97-AF65-F5344CB8AC3E}">
        <p14:creationId xmlns:p14="http://schemas.microsoft.com/office/powerpoint/2010/main" xmlns="" val="3101680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B2032C2-9A4C-4737-8A28-297E7D86B672}" type="datetimeFigureOut">
              <a:rPr lang="en-CA" smtClean="0"/>
              <a:pPr/>
              <a:t>2017-06-14</a:t>
            </a:fld>
            <a:endParaRPr lang="en-CA"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7952F45-4C27-47D3-B639-97CCFB53D8B6}" type="slidenum">
              <a:rPr lang="en-CA" smtClean="0"/>
              <a:pPr/>
              <a:t>‹#›</a:t>
            </a:fld>
            <a:endParaRPr lang="en-CA" dirty="0"/>
          </a:p>
        </p:txBody>
      </p:sp>
    </p:spTree>
    <p:extLst>
      <p:ext uri="{BB962C8B-B14F-4D97-AF65-F5344CB8AC3E}">
        <p14:creationId xmlns:p14="http://schemas.microsoft.com/office/powerpoint/2010/main" xmlns="" val="215203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and welcome to our webinar. The following PowerPoint was created by our Education Committee to be used as a resource for those considering a career in Fluid Power. If you have any questions as we go through this presentation please type them into the chat box. We will answer as many as we can at the end of the presentation and will email out the responses to all attendees.</a:t>
            </a:r>
          </a:p>
        </p:txBody>
      </p:sp>
      <p:sp>
        <p:nvSpPr>
          <p:cNvPr id="4" name="Slide Number Placeholder 3"/>
          <p:cNvSpPr>
            <a:spLocks noGrp="1"/>
          </p:cNvSpPr>
          <p:nvPr>
            <p:ph type="sldNum" sz="quarter" idx="10"/>
          </p:nvPr>
        </p:nvSpPr>
        <p:spPr/>
        <p:txBody>
          <a:bodyPr/>
          <a:lstStyle/>
          <a:p>
            <a:fld id="{37952F45-4C27-47D3-B639-97CCFB53D8B6}" type="slidenum">
              <a:rPr lang="en-CA" smtClean="0"/>
              <a:pPr/>
              <a:t>1</a:t>
            </a:fld>
            <a:endParaRPr lang="en-CA" dirty="0"/>
          </a:p>
        </p:txBody>
      </p:sp>
    </p:spTree>
    <p:extLst>
      <p:ext uri="{BB962C8B-B14F-4D97-AF65-F5344CB8AC3E}">
        <p14:creationId xmlns:p14="http://schemas.microsoft.com/office/powerpoint/2010/main" xmlns="" val="3313914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Fluid Power aids in the advancement of eco-friendly energy production in areas such a wind turbines. Fluid Power also contributes to the traditional extraction of energy.</a:t>
            </a:r>
          </a:p>
          <a:p>
            <a:endParaRPr lang="en-CA" dirty="0"/>
          </a:p>
          <a:p>
            <a:r>
              <a:rPr lang="en-CA" dirty="0"/>
              <a:t>Wind Turbines</a:t>
            </a:r>
          </a:p>
          <a:p>
            <a:pPr marL="171450" indent="-171450">
              <a:buFontTx/>
              <a:buChar char="-"/>
            </a:pPr>
            <a:r>
              <a:rPr lang="en-CA" dirty="0"/>
              <a:t>Blade angle Control</a:t>
            </a:r>
          </a:p>
          <a:p>
            <a:pPr marL="171450" indent="-171450">
              <a:buFontTx/>
              <a:buChar char="-"/>
            </a:pPr>
            <a:r>
              <a:rPr lang="en-CA" dirty="0"/>
              <a:t>Brake - to prevent spinning</a:t>
            </a:r>
          </a:p>
          <a:p>
            <a:pPr marL="171450" indent="-171450">
              <a:buFontTx/>
              <a:buChar char="-"/>
            </a:pPr>
            <a:r>
              <a:rPr lang="en-CA" dirty="0"/>
              <a:t>Future - replacing gearbox with hydraulic Motor/ Pump arrangements</a:t>
            </a:r>
          </a:p>
          <a:p>
            <a:pPr marL="171450" indent="-171450">
              <a:buFontTx/>
              <a:buChar char="-"/>
            </a:pPr>
            <a:endParaRPr lang="en-CA" dirty="0"/>
          </a:p>
          <a:p>
            <a:pPr marL="171450" indent="-171450">
              <a:buFontTx/>
              <a:buChar char="-"/>
            </a:pPr>
            <a:endParaRPr lang="en-CA" dirty="0"/>
          </a:p>
          <a:p>
            <a:r>
              <a:rPr lang="en-CA" dirty="0"/>
              <a:t>Oil Rig,</a:t>
            </a:r>
          </a:p>
          <a:p>
            <a:endParaRPr lang="en-CA" dirty="0"/>
          </a:p>
          <a:p>
            <a:pPr marL="171450" indent="-171450">
              <a:buFontTx/>
              <a:buChar char="-"/>
            </a:pPr>
            <a:r>
              <a:rPr lang="en-CA" dirty="0"/>
              <a:t>Drilling functions</a:t>
            </a:r>
          </a:p>
          <a:p>
            <a:pPr marL="171450" indent="-171450">
              <a:buFontTx/>
              <a:buChar char="-"/>
            </a:pPr>
            <a:r>
              <a:rPr lang="en-CA" dirty="0"/>
              <a:t>Handling , assembly and tightening of drilling tubes</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10</a:t>
            </a:fld>
            <a:endParaRPr lang="en-CA" dirty="0"/>
          </a:p>
        </p:txBody>
      </p:sp>
    </p:spTree>
    <p:extLst>
      <p:ext uri="{BB962C8B-B14F-4D97-AF65-F5344CB8AC3E}">
        <p14:creationId xmlns:p14="http://schemas.microsoft.com/office/powerpoint/2010/main" xmlns="" val="1602602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will find pneumatics</a:t>
            </a:r>
            <a:r>
              <a:rPr lang="en-CA" baseline="0" dirty="0"/>
              <a:t> and hydraulics in use in our everyday lives. A</a:t>
            </a:r>
            <a:r>
              <a:rPr lang="en-CA" dirty="0"/>
              <a:t>nywhere that a power-dense, safe, and reliable source of power is needed to create a controlled movement.</a:t>
            </a:r>
          </a:p>
          <a:p>
            <a:endParaRPr lang="en-CA" dirty="0"/>
          </a:p>
          <a:p>
            <a:r>
              <a:rPr lang="en-CA" dirty="0"/>
              <a:t>Pretty well any where that something needs to move.</a:t>
            </a:r>
          </a:p>
          <a:p>
            <a:endParaRPr lang="en-CA" dirty="0"/>
          </a:p>
          <a:p>
            <a:pPr marL="171450" indent="-171450">
              <a:buFontTx/>
              <a:buChar char="-"/>
            </a:pPr>
            <a:r>
              <a:rPr lang="en-CA" dirty="0"/>
              <a:t>Turn the Drum on a Cement Truck</a:t>
            </a:r>
          </a:p>
          <a:p>
            <a:pPr marL="171450" indent="-171450">
              <a:buFontTx/>
              <a:buChar char="-"/>
            </a:pPr>
            <a:r>
              <a:rPr lang="en-CA" dirty="0"/>
              <a:t>Rotate and Lift the ladder on the fire Truck</a:t>
            </a:r>
          </a:p>
          <a:p>
            <a:pPr marL="171450" indent="-171450">
              <a:buFontTx/>
              <a:buChar char="-"/>
            </a:pPr>
            <a:r>
              <a:rPr lang="en-CA" dirty="0"/>
              <a:t>Lift the Wheel chair on the accessibility Van</a:t>
            </a:r>
          </a:p>
          <a:p>
            <a:pPr marL="171450" indent="-171450">
              <a:buFontTx/>
              <a:buChar char="-"/>
            </a:pPr>
            <a:r>
              <a:rPr lang="en-CA" dirty="0"/>
              <a:t>Lift and angle the Plow and spin the salt spreader on the Snow Plow</a:t>
            </a:r>
          </a:p>
          <a:p>
            <a:pPr marL="171450" indent="-171450">
              <a:buFontTx/>
              <a:buChar char="-"/>
            </a:pPr>
            <a:r>
              <a:rPr lang="en-CA" dirty="0"/>
              <a:t>Lift , rotate and compress the trash on a garbage truck</a:t>
            </a:r>
          </a:p>
          <a:p>
            <a:pPr marL="171450" indent="-171450">
              <a:buFontTx/>
              <a:buChar char="-"/>
            </a:pPr>
            <a:r>
              <a:rPr lang="en-CA" dirty="0"/>
              <a:t>Pretty well on all amusement park rides, </a:t>
            </a:r>
          </a:p>
          <a:p>
            <a:pPr marL="171450" indent="-171450">
              <a:buFontTx/>
              <a:buChar char="-"/>
            </a:pPr>
            <a:r>
              <a:rPr lang="en-CA" dirty="0"/>
              <a:t>Angle your dentist chair… operate some high speed drills</a:t>
            </a:r>
          </a:p>
          <a:p>
            <a:pPr marL="171450" indent="-171450">
              <a:buFontTx/>
              <a:buChar char="-"/>
            </a:pPr>
            <a:r>
              <a:rPr lang="en-CA" dirty="0"/>
              <a:t>Stack the cars on a auto transport.</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11</a:t>
            </a:fld>
            <a:endParaRPr lang="en-CA" dirty="0"/>
          </a:p>
        </p:txBody>
      </p:sp>
    </p:spTree>
    <p:extLst>
      <p:ext uri="{BB962C8B-B14F-4D97-AF65-F5344CB8AC3E}">
        <p14:creationId xmlns:p14="http://schemas.microsoft.com/office/powerpoint/2010/main" xmlns="" val="1377986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Fluid Power industry is typically broken down into the following categories: Products, which can be further broken down into components and systems, as well as the services used to maintain those components and systems.</a:t>
            </a:r>
          </a:p>
        </p:txBody>
      </p:sp>
      <p:sp>
        <p:nvSpPr>
          <p:cNvPr id="4" name="Slide Number Placeholder 3"/>
          <p:cNvSpPr>
            <a:spLocks noGrp="1"/>
          </p:cNvSpPr>
          <p:nvPr>
            <p:ph type="sldNum" sz="quarter" idx="10"/>
          </p:nvPr>
        </p:nvSpPr>
        <p:spPr/>
        <p:txBody>
          <a:bodyPr/>
          <a:lstStyle/>
          <a:p>
            <a:fld id="{37952F45-4C27-47D3-B639-97CCFB53D8B6}" type="slidenum">
              <a:rPr lang="en-CA" smtClean="0"/>
              <a:pPr/>
              <a:t>13</a:t>
            </a:fld>
            <a:endParaRPr lang="en-CA" dirty="0"/>
          </a:p>
        </p:txBody>
      </p:sp>
    </p:spTree>
    <p:extLst>
      <p:ext uri="{BB962C8B-B14F-4D97-AF65-F5344CB8AC3E}">
        <p14:creationId xmlns:p14="http://schemas.microsoft.com/office/powerpoint/2010/main" xmlns="" val="3411982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a list of the various types of companies within the Fluid Power Industry. We will review each more closely in the following slides. Different types of companies interact quite a bit with each other. For example, the products that manufacturers produce are often sold through distributors to machine builders, end users and service companies.</a:t>
            </a:r>
          </a:p>
        </p:txBody>
      </p:sp>
      <p:sp>
        <p:nvSpPr>
          <p:cNvPr id="4" name="Slide Number Placeholder 3"/>
          <p:cNvSpPr>
            <a:spLocks noGrp="1"/>
          </p:cNvSpPr>
          <p:nvPr>
            <p:ph type="sldNum" sz="quarter" idx="10"/>
          </p:nvPr>
        </p:nvSpPr>
        <p:spPr/>
        <p:txBody>
          <a:bodyPr/>
          <a:lstStyle/>
          <a:p>
            <a:fld id="{37952F45-4C27-47D3-B639-97CCFB53D8B6}" type="slidenum">
              <a:rPr lang="en-CA" smtClean="0"/>
              <a:pPr/>
              <a:t>14</a:t>
            </a:fld>
            <a:endParaRPr lang="en-CA" dirty="0"/>
          </a:p>
        </p:txBody>
      </p:sp>
    </p:spTree>
    <p:extLst>
      <p:ext uri="{BB962C8B-B14F-4D97-AF65-F5344CB8AC3E}">
        <p14:creationId xmlns:p14="http://schemas.microsoft.com/office/powerpoint/2010/main" xmlns="" val="416460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Manufacturers make Fluid Power components and systems. Numerous</a:t>
            </a:r>
            <a:r>
              <a:rPr lang="en-CA" baseline="0" dirty="0"/>
              <a:t> activities at manufacturers provide career opportunities.  These include …</a:t>
            </a: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15</a:t>
            </a:fld>
            <a:endParaRPr lang="en-CA" dirty="0"/>
          </a:p>
        </p:txBody>
      </p:sp>
    </p:spTree>
    <p:extLst>
      <p:ext uri="{BB962C8B-B14F-4D97-AF65-F5344CB8AC3E}">
        <p14:creationId xmlns:p14="http://schemas.microsoft.com/office/powerpoint/2010/main" xmlns="" val="377618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key players shown here are proud members of the Canadian Fluid Power Association.</a:t>
            </a:r>
          </a:p>
        </p:txBody>
      </p:sp>
      <p:sp>
        <p:nvSpPr>
          <p:cNvPr id="4" name="Slide Number Placeholder 3"/>
          <p:cNvSpPr>
            <a:spLocks noGrp="1"/>
          </p:cNvSpPr>
          <p:nvPr>
            <p:ph type="sldNum" sz="quarter" idx="10"/>
          </p:nvPr>
        </p:nvSpPr>
        <p:spPr/>
        <p:txBody>
          <a:bodyPr/>
          <a:lstStyle/>
          <a:p>
            <a:fld id="{37952F45-4C27-47D3-B639-97CCFB53D8B6}" type="slidenum">
              <a:rPr lang="en-CA" smtClean="0"/>
              <a:pPr/>
              <a:t>16</a:t>
            </a:fld>
            <a:endParaRPr lang="en-CA" dirty="0"/>
          </a:p>
        </p:txBody>
      </p:sp>
    </p:spTree>
    <p:extLst>
      <p:ext uri="{BB962C8B-B14F-4D97-AF65-F5344CB8AC3E}">
        <p14:creationId xmlns:p14="http://schemas.microsoft.com/office/powerpoint/2010/main" xmlns="" val="19508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is a lot going on at your typical fluid</a:t>
            </a:r>
            <a:r>
              <a:rPr lang="en-CA" baseline="0" dirty="0"/>
              <a:t> power distributor including …</a:t>
            </a: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17</a:t>
            </a:fld>
            <a:endParaRPr lang="en-CA" dirty="0"/>
          </a:p>
        </p:txBody>
      </p:sp>
    </p:spTree>
    <p:extLst>
      <p:ext uri="{BB962C8B-B14F-4D97-AF65-F5344CB8AC3E}">
        <p14:creationId xmlns:p14="http://schemas.microsoft.com/office/powerpoint/2010/main" xmlns="" val="216120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Machine Builders utilize fluid power to…</a:t>
            </a:r>
          </a:p>
        </p:txBody>
      </p:sp>
      <p:sp>
        <p:nvSpPr>
          <p:cNvPr id="4" name="Slide Number Placeholder 3"/>
          <p:cNvSpPr>
            <a:spLocks noGrp="1"/>
          </p:cNvSpPr>
          <p:nvPr>
            <p:ph type="sldNum" sz="quarter" idx="10"/>
          </p:nvPr>
        </p:nvSpPr>
        <p:spPr/>
        <p:txBody>
          <a:bodyPr/>
          <a:lstStyle/>
          <a:p>
            <a:fld id="{37952F45-4C27-47D3-B639-97CCFB53D8B6}" type="slidenum">
              <a:rPr lang="en-CA" smtClean="0"/>
              <a:pPr/>
              <a:t>18</a:t>
            </a:fld>
            <a:endParaRPr lang="en-CA" dirty="0"/>
          </a:p>
        </p:txBody>
      </p:sp>
    </p:spTree>
    <p:extLst>
      <p:ext uri="{BB962C8B-B14F-4D97-AF65-F5344CB8AC3E}">
        <p14:creationId xmlns:p14="http://schemas.microsoft.com/office/powerpoint/2010/main" xmlns="" val="868090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End</a:t>
            </a:r>
            <a:r>
              <a:rPr lang="en-CA" baseline="0" dirty="0"/>
              <a:t> users use fluid power components or systems in their production processes.</a:t>
            </a:r>
          </a:p>
          <a:p>
            <a:r>
              <a:rPr lang="en-CA" baseline="0" dirty="0"/>
              <a:t>Career opportunities at end user companies include production engineering and maintenance. </a:t>
            </a: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19</a:t>
            </a:fld>
            <a:endParaRPr lang="en-CA" dirty="0"/>
          </a:p>
        </p:txBody>
      </p:sp>
    </p:spTree>
    <p:extLst>
      <p:ext uri="{BB962C8B-B14F-4D97-AF65-F5344CB8AC3E}">
        <p14:creationId xmlns:p14="http://schemas.microsoft.com/office/powerpoint/2010/main" xmlns="" val="3782132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Service Companies repair and maintain fluid power components and systems.</a:t>
            </a:r>
          </a:p>
        </p:txBody>
      </p:sp>
      <p:sp>
        <p:nvSpPr>
          <p:cNvPr id="4" name="Slide Number Placeholder 3"/>
          <p:cNvSpPr>
            <a:spLocks noGrp="1"/>
          </p:cNvSpPr>
          <p:nvPr>
            <p:ph type="sldNum" sz="quarter" idx="10"/>
          </p:nvPr>
        </p:nvSpPr>
        <p:spPr/>
        <p:txBody>
          <a:bodyPr/>
          <a:lstStyle/>
          <a:p>
            <a:fld id="{37952F45-4C27-47D3-B639-97CCFB53D8B6}" type="slidenum">
              <a:rPr lang="en-CA" smtClean="0"/>
              <a:pPr/>
              <a:t>20</a:t>
            </a:fld>
            <a:endParaRPr lang="en-CA" dirty="0"/>
          </a:p>
        </p:txBody>
      </p:sp>
    </p:spTree>
    <p:extLst>
      <p:ext uri="{BB962C8B-B14F-4D97-AF65-F5344CB8AC3E}">
        <p14:creationId xmlns:p14="http://schemas.microsoft.com/office/powerpoint/2010/main" xmlns="" val="177722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What is Fluid Power? It is a combination of hydraulics and pneumatics.</a:t>
            </a:r>
          </a:p>
          <a:p>
            <a:pPr marL="171450" indent="-171450">
              <a:buFontTx/>
              <a:buChar char="-"/>
            </a:pPr>
            <a:r>
              <a:rPr lang="en-CA" dirty="0"/>
              <a:t>It affects our everyday life, playing a major role in powering the equipment that makes our modern life possible – and there are many challenging and rewarding career opportunities available.</a:t>
            </a:r>
          </a:p>
        </p:txBody>
      </p:sp>
      <p:sp>
        <p:nvSpPr>
          <p:cNvPr id="4" name="Slide Number Placeholder 3"/>
          <p:cNvSpPr>
            <a:spLocks noGrp="1"/>
          </p:cNvSpPr>
          <p:nvPr>
            <p:ph type="sldNum" sz="quarter" idx="10"/>
          </p:nvPr>
        </p:nvSpPr>
        <p:spPr/>
        <p:txBody>
          <a:bodyPr/>
          <a:lstStyle/>
          <a:p>
            <a:fld id="{37952F45-4C27-47D3-B639-97CCFB53D8B6}" type="slidenum">
              <a:rPr lang="en-CA" smtClean="0"/>
              <a:pPr/>
              <a:t>2</a:t>
            </a:fld>
            <a:endParaRPr lang="en-CA" dirty="0"/>
          </a:p>
        </p:txBody>
      </p:sp>
    </p:spTree>
    <p:extLst>
      <p:ext uri="{BB962C8B-B14F-4D97-AF65-F5344CB8AC3E}">
        <p14:creationId xmlns:p14="http://schemas.microsoft.com/office/powerpoint/2010/main" xmlns="" val="2051274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Consulting Engineers are the ones who design fluid power systems which end up being made by machine builders with a final destination of becoming production equipment at end users.</a:t>
            </a:r>
          </a:p>
        </p:txBody>
      </p:sp>
      <p:sp>
        <p:nvSpPr>
          <p:cNvPr id="4" name="Slide Number Placeholder 3"/>
          <p:cNvSpPr>
            <a:spLocks noGrp="1"/>
          </p:cNvSpPr>
          <p:nvPr>
            <p:ph type="sldNum" sz="quarter" idx="10"/>
          </p:nvPr>
        </p:nvSpPr>
        <p:spPr/>
        <p:txBody>
          <a:bodyPr/>
          <a:lstStyle/>
          <a:p>
            <a:fld id="{37952F45-4C27-47D3-B639-97CCFB53D8B6}" type="slidenum">
              <a:rPr lang="en-CA" smtClean="0"/>
              <a:pPr/>
              <a:t>21</a:t>
            </a:fld>
            <a:endParaRPr lang="en-CA" dirty="0"/>
          </a:p>
        </p:txBody>
      </p:sp>
    </p:spTree>
    <p:extLst>
      <p:ext uri="{BB962C8B-B14F-4D97-AF65-F5344CB8AC3E}">
        <p14:creationId xmlns:p14="http://schemas.microsoft.com/office/powerpoint/2010/main" xmlns="" val="1580265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Within these various industries there are many different types of jobs</a:t>
            </a:r>
            <a:r>
              <a:rPr lang="en-CA" baseline="0" dirty="0"/>
              <a:t> which will be covered in the following slides.</a:t>
            </a:r>
            <a:endParaRPr lang="en-CA" dirty="0"/>
          </a:p>
          <a:p>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22</a:t>
            </a:fld>
            <a:endParaRPr lang="en-CA" dirty="0"/>
          </a:p>
        </p:txBody>
      </p:sp>
    </p:spTree>
    <p:extLst>
      <p:ext uri="{BB962C8B-B14F-4D97-AF65-F5344CB8AC3E}">
        <p14:creationId xmlns:p14="http://schemas.microsoft.com/office/powerpoint/2010/main" xmlns="" val="1401208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23</a:t>
            </a:fld>
            <a:endParaRPr lang="en-CA" dirty="0"/>
          </a:p>
        </p:txBody>
      </p:sp>
    </p:spTree>
    <p:extLst>
      <p:ext uri="{BB962C8B-B14F-4D97-AF65-F5344CB8AC3E}">
        <p14:creationId xmlns:p14="http://schemas.microsoft.com/office/powerpoint/2010/main" xmlns="" val="1675956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person who works in Inside Sales will typically work with clients over the phone or by e-mail. Your clients could include manufacturers, distributors and end users, depending on your company’s product offerings.</a:t>
            </a:r>
          </a:p>
        </p:txBody>
      </p:sp>
      <p:sp>
        <p:nvSpPr>
          <p:cNvPr id="4" name="Slide Number Placeholder 3"/>
          <p:cNvSpPr>
            <a:spLocks noGrp="1"/>
          </p:cNvSpPr>
          <p:nvPr>
            <p:ph type="sldNum" sz="quarter" idx="10"/>
          </p:nvPr>
        </p:nvSpPr>
        <p:spPr/>
        <p:txBody>
          <a:bodyPr/>
          <a:lstStyle/>
          <a:p>
            <a:fld id="{37952F45-4C27-47D3-B639-97CCFB53D8B6}" type="slidenum">
              <a:rPr lang="en-CA" smtClean="0"/>
              <a:pPr/>
              <a:t>24</a:t>
            </a:fld>
            <a:endParaRPr lang="en-CA" dirty="0"/>
          </a:p>
        </p:txBody>
      </p:sp>
    </p:spTree>
    <p:extLst>
      <p:ext uri="{BB962C8B-B14F-4D97-AF65-F5344CB8AC3E}">
        <p14:creationId xmlns:p14="http://schemas.microsoft.com/office/powerpoint/2010/main" xmlns="" val="3727798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person who works in Outside Sales will work with clients face-to-face. Their clients will be manufacturers, distributors and end users from any industry. You will help your clients select the right component or system to assist with their specific application – and each one is different!</a:t>
            </a:r>
          </a:p>
        </p:txBody>
      </p:sp>
      <p:sp>
        <p:nvSpPr>
          <p:cNvPr id="4" name="Slide Number Placeholder 3"/>
          <p:cNvSpPr>
            <a:spLocks noGrp="1"/>
          </p:cNvSpPr>
          <p:nvPr>
            <p:ph type="sldNum" sz="quarter" idx="10"/>
          </p:nvPr>
        </p:nvSpPr>
        <p:spPr/>
        <p:txBody>
          <a:bodyPr/>
          <a:lstStyle/>
          <a:p>
            <a:fld id="{37952F45-4C27-47D3-B639-97CCFB53D8B6}" type="slidenum">
              <a:rPr lang="en-CA" smtClean="0"/>
              <a:pPr/>
              <a:t>25</a:t>
            </a:fld>
            <a:endParaRPr lang="en-CA" dirty="0"/>
          </a:p>
        </p:txBody>
      </p:sp>
    </p:spTree>
    <p:extLst>
      <p:ext uri="{BB962C8B-B14F-4D97-AF65-F5344CB8AC3E}">
        <p14:creationId xmlns:p14="http://schemas.microsoft.com/office/powerpoint/2010/main" xmlns="" val="1756755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Those responsible for the design of Fluid Power systems will sometimes work with clients face-to-face but more often will be working with the Outside Sales Rep to design things such as hydraulic power units and pressure testing equipment.</a:t>
            </a:r>
          </a:p>
        </p:txBody>
      </p:sp>
      <p:sp>
        <p:nvSpPr>
          <p:cNvPr id="4" name="Slide Number Placeholder 3"/>
          <p:cNvSpPr>
            <a:spLocks noGrp="1"/>
          </p:cNvSpPr>
          <p:nvPr>
            <p:ph type="sldNum" sz="quarter" idx="10"/>
          </p:nvPr>
        </p:nvSpPr>
        <p:spPr/>
        <p:txBody>
          <a:bodyPr/>
          <a:lstStyle/>
          <a:p>
            <a:fld id="{37952F45-4C27-47D3-B639-97CCFB53D8B6}" type="slidenum">
              <a:rPr lang="en-CA" smtClean="0"/>
              <a:pPr/>
              <a:t>26</a:t>
            </a:fld>
            <a:endParaRPr lang="en-CA" dirty="0"/>
          </a:p>
        </p:txBody>
      </p:sp>
    </p:spTree>
    <p:extLst>
      <p:ext uri="{BB962C8B-B14F-4D97-AF65-F5344CB8AC3E}">
        <p14:creationId xmlns:p14="http://schemas.microsoft.com/office/powerpoint/2010/main" xmlns="" val="909592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Service and Assembly Technicians will work with end users, manufacturers, inside and outside sales reps to repair and maintain fluid power components and systems. They are also responsible for the assembly and installation of fluid power components and systems. </a:t>
            </a:r>
          </a:p>
        </p:txBody>
      </p:sp>
      <p:sp>
        <p:nvSpPr>
          <p:cNvPr id="4" name="Slide Number Placeholder 3"/>
          <p:cNvSpPr>
            <a:spLocks noGrp="1"/>
          </p:cNvSpPr>
          <p:nvPr>
            <p:ph type="sldNum" sz="quarter" idx="10"/>
          </p:nvPr>
        </p:nvSpPr>
        <p:spPr/>
        <p:txBody>
          <a:bodyPr/>
          <a:lstStyle/>
          <a:p>
            <a:fld id="{37952F45-4C27-47D3-B639-97CCFB53D8B6}" type="slidenum">
              <a:rPr lang="en-CA" smtClean="0"/>
              <a:pPr/>
              <a:t>27</a:t>
            </a:fld>
            <a:endParaRPr lang="en-CA" dirty="0"/>
          </a:p>
        </p:txBody>
      </p:sp>
    </p:spTree>
    <p:extLst>
      <p:ext uri="{BB962C8B-B14F-4D97-AF65-F5344CB8AC3E}">
        <p14:creationId xmlns:p14="http://schemas.microsoft.com/office/powerpoint/2010/main" xmlns="" val="266641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CFPA stands for the Canadian Fluid Power Association.</a:t>
            </a:r>
            <a:r>
              <a:rPr lang="en-CA" baseline="0" dirty="0"/>
              <a:t> Members include manufacturers, distributors and related businesses and organizations with a combined focus on the promotion or fluid power technology, networking and education, market insight and industrial relations.</a:t>
            </a: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28</a:t>
            </a:fld>
            <a:endParaRPr lang="en-CA" dirty="0"/>
          </a:p>
        </p:txBody>
      </p:sp>
    </p:spTree>
    <p:extLst>
      <p:ext uri="{BB962C8B-B14F-4D97-AF65-F5344CB8AC3E}">
        <p14:creationId xmlns:p14="http://schemas.microsoft.com/office/powerpoint/2010/main" xmlns="" val="920692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anyone currently</a:t>
            </a:r>
            <a:r>
              <a:rPr lang="en-CA" baseline="0" dirty="0"/>
              <a:t> attending school with an interest in Fluid Power, you can become a Student Member of the CFPA. As a student member, you will have access to the members-only material and will be invited to attend networking events.</a:t>
            </a: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29</a:t>
            </a:fld>
            <a:endParaRPr lang="en-CA" dirty="0"/>
          </a:p>
        </p:txBody>
      </p:sp>
    </p:spTree>
    <p:extLst>
      <p:ext uri="{BB962C8B-B14F-4D97-AF65-F5344CB8AC3E}">
        <p14:creationId xmlns:p14="http://schemas.microsoft.com/office/powerpoint/2010/main" xmlns="" val="3848770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Please visit our website at www.CFPA.ca and click “Careers &amp;</a:t>
            </a:r>
            <a:r>
              <a:rPr lang="en-CA" baseline="0" dirty="0"/>
              <a:t> Education” for more information.</a:t>
            </a: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30</a:t>
            </a:fld>
            <a:endParaRPr lang="en-CA" dirty="0"/>
          </a:p>
        </p:txBody>
      </p:sp>
    </p:spTree>
    <p:extLst>
      <p:ext uri="{BB962C8B-B14F-4D97-AF65-F5344CB8AC3E}">
        <p14:creationId xmlns:p14="http://schemas.microsoft.com/office/powerpoint/2010/main" xmlns="" val="11872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Increasingly,</a:t>
            </a:r>
            <a:r>
              <a:rPr lang="en-CA" baseline="0" dirty="0"/>
              <a:t> Fluid Power is being combined with Electronics to produce what are known as Smart Systems. These systems offer… </a:t>
            </a: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3</a:t>
            </a:fld>
            <a:endParaRPr lang="en-CA" dirty="0"/>
          </a:p>
        </p:txBody>
      </p:sp>
    </p:spTree>
    <p:extLst>
      <p:ext uri="{BB962C8B-B14F-4D97-AF65-F5344CB8AC3E}">
        <p14:creationId xmlns:p14="http://schemas.microsoft.com/office/powerpoint/2010/main" xmlns="" val="1831143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National</a:t>
            </a:r>
            <a:r>
              <a:rPr lang="en-CA" baseline="0" dirty="0"/>
              <a:t> Fluid Power Association (NFPA)</a:t>
            </a:r>
            <a:r>
              <a:rPr lang="en-CA" dirty="0"/>
              <a:t> is our sister association based in the USA.  Their website, as well as that of the</a:t>
            </a:r>
            <a:r>
              <a:rPr lang="en-CA" baseline="0" dirty="0"/>
              <a:t> International Fluid Power Association</a:t>
            </a:r>
            <a:r>
              <a:rPr lang="en-CA" baseline="0"/>
              <a:t>,</a:t>
            </a:r>
            <a:r>
              <a:rPr lang="en-CA"/>
              <a:t> are </a:t>
            </a:r>
            <a:r>
              <a:rPr lang="en-CA" dirty="0"/>
              <a:t>great </a:t>
            </a:r>
            <a:r>
              <a:rPr lang="en-CA"/>
              <a:t>additional resources </a:t>
            </a:r>
            <a:r>
              <a:rPr lang="en-CA" dirty="0"/>
              <a:t>for anyone considering a career in Fluid Power.</a:t>
            </a:r>
          </a:p>
        </p:txBody>
      </p:sp>
      <p:sp>
        <p:nvSpPr>
          <p:cNvPr id="4" name="Slide Number Placeholder 3"/>
          <p:cNvSpPr>
            <a:spLocks noGrp="1"/>
          </p:cNvSpPr>
          <p:nvPr>
            <p:ph type="sldNum" sz="quarter" idx="10"/>
          </p:nvPr>
        </p:nvSpPr>
        <p:spPr/>
        <p:txBody>
          <a:bodyPr/>
          <a:lstStyle/>
          <a:p>
            <a:fld id="{37952F45-4C27-47D3-B639-97CCFB53D8B6}" type="slidenum">
              <a:rPr lang="en-CA" smtClean="0"/>
              <a:pPr/>
              <a:t>31</a:t>
            </a:fld>
            <a:endParaRPr lang="en-CA" dirty="0"/>
          </a:p>
        </p:txBody>
      </p:sp>
    </p:spTree>
    <p:extLst>
      <p:ext uri="{BB962C8B-B14F-4D97-AF65-F5344CB8AC3E}">
        <p14:creationId xmlns:p14="http://schemas.microsoft.com/office/powerpoint/2010/main" xmlns="" val="253565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following are industries in which Fluid Power plays a significant role.</a:t>
            </a:r>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4</a:t>
            </a:fld>
            <a:endParaRPr lang="en-CA" dirty="0"/>
          </a:p>
        </p:txBody>
      </p:sp>
    </p:spTree>
    <p:extLst>
      <p:ext uri="{BB962C8B-B14F-4D97-AF65-F5344CB8AC3E}">
        <p14:creationId xmlns:p14="http://schemas.microsoft.com/office/powerpoint/2010/main" xmlns="" val="52919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2912" y="4720207"/>
            <a:ext cx="5832648" cy="4109467"/>
          </a:xfrm>
        </p:spPr>
        <p:txBody>
          <a:bodyPr/>
          <a:lstStyle/>
          <a:p>
            <a:r>
              <a:rPr lang="en-CA" dirty="0">
                <a:solidFill>
                  <a:srgbClr val="000000"/>
                </a:solidFill>
                <a:effectLst>
                  <a:glow>
                    <a:scrgbClr r="0" g="0" b="0"/>
                  </a:glow>
                </a:effectLst>
              </a:rPr>
              <a:t>Transportation is an industry involved in the movement of people or cargo. It affects everything from deep</a:t>
            </a:r>
            <a:r>
              <a:rPr lang="en-CA" baseline="0" dirty="0">
                <a:solidFill>
                  <a:srgbClr val="000000"/>
                </a:solidFill>
                <a:effectLst>
                  <a:glow>
                    <a:scrgbClr r="0" g="0" b="0"/>
                  </a:glow>
                </a:effectLst>
              </a:rPr>
              <a:t> beneath the water’s surface to high in the air.</a:t>
            </a:r>
            <a:endParaRPr lang="en-CA" dirty="0">
              <a:solidFill>
                <a:srgbClr val="000000"/>
              </a:solidFill>
              <a:effectLst>
                <a:glow>
                  <a:scrgbClr r="0" g="0" b="0"/>
                </a:glow>
              </a:effectLst>
            </a:endParaRPr>
          </a:p>
          <a:p>
            <a:endParaRPr lang="en-CA" dirty="0">
              <a:solidFill>
                <a:srgbClr val="000000"/>
              </a:solidFill>
              <a:effectLst>
                <a:glow>
                  <a:scrgbClr r="0" g="0" b="0"/>
                </a:glow>
              </a:effectLst>
            </a:endParaRPr>
          </a:p>
          <a:p>
            <a:r>
              <a:rPr lang="en-CA" dirty="0">
                <a:solidFill>
                  <a:srgbClr val="000000"/>
                </a:solidFill>
                <a:effectLst>
                  <a:glow>
                    <a:scrgbClr r="0" g="0" b="0"/>
                  </a:glow>
                </a:effectLst>
              </a:rPr>
              <a:t>Aerospace</a:t>
            </a:r>
          </a:p>
          <a:p>
            <a:pPr marL="171450" indent="-171450">
              <a:buFontTx/>
              <a:buChar char="-"/>
            </a:pPr>
            <a:r>
              <a:rPr lang="en-CA" dirty="0">
                <a:solidFill>
                  <a:srgbClr val="000000"/>
                </a:solidFill>
                <a:effectLst>
                  <a:glow>
                    <a:scrgbClr r="0" g="0" b="0"/>
                  </a:glow>
                </a:effectLst>
              </a:rPr>
              <a:t>Landing Gear</a:t>
            </a:r>
          </a:p>
          <a:p>
            <a:pPr marL="171450" indent="-171450">
              <a:buFontTx/>
              <a:buChar char="-"/>
            </a:pPr>
            <a:r>
              <a:rPr lang="en-CA" dirty="0">
                <a:solidFill>
                  <a:srgbClr val="000000"/>
                </a:solidFill>
                <a:effectLst>
                  <a:glow>
                    <a:scrgbClr r="0" g="0" b="0"/>
                  </a:glow>
                </a:effectLst>
              </a:rPr>
              <a:t>Flight control surfaces</a:t>
            </a:r>
          </a:p>
          <a:p>
            <a:pPr marL="171450" indent="-171450">
              <a:buFontTx/>
              <a:buChar char="-"/>
            </a:pPr>
            <a:r>
              <a:rPr lang="en-CA" dirty="0">
                <a:solidFill>
                  <a:srgbClr val="000000"/>
                </a:solidFill>
                <a:effectLst>
                  <a:glow>
                    <a:scrgbClr r="0" g="0" b="0"/>
                  </a:glow>
                </a:effectLst>
              </a:rPr>
              <a:t>Brakes</a:t>
            </a:r>
          </a:p>
          <a:p>
            <a:endParaRPr lang="en-CA" dirty="0"/>
          </a:p>
          <a:p>
            <a:endParaRPr lang="en-CA" dirty="0"/>
          </a:p>
          <a:p>
            <a:r>
              <a:rPr lang="en-CA" dirty="0">
                <a:solidFill>
                  <a:srgbClr val="000000"/>
                </a:solidFill>
                <a:effectLst>
                  <a:glow>
                    <a:scrgbClr r="0" g="0" b="0"/>
                  </a:glow>
                </a:effectLst>
              </a:rPr>
              <a:t>Rail</a:t>
            </a:r>
          </a:p>
          <a:p>
            <a:pPr marL="171450" indent="-171450">
              <a:buFontTx/>
              <a:buChar char="-"/>
            </a:pPr>
            <a:r>
              <a:rPr lang="en-CA" dirty="0">
                <a:solidFill>
                  <a:srgbClr val="000000"/>
                </a:solidFill>
                <a:effectLst>
                  <a:glow>
                    <a:scrgbClr r="0" g="0" b="0"/>
                  </a:glow>
                </a:effectLst>
              </a:rPr>
              <a:t>Doors</a:t>
            </a:r>
          </a:p>
          <a:p>
            <a:pPr marL="171450" indent="-171450">
              <a:buFontTx/>
              <a:buChar char="-"/>
            </a:pPr>
            <a:r>
              <a:rPr lang="en-CA" dirty="0">
                <a:solidFill>
                  <a:srgbClr val="000000"/>
                </a:solidFill>
                <a:effectLst>
                  <a:glow>
                    <a:scrgbClr r="0" g="0" b="0"/>
                  </a:glow>
                </a:effectLst>
              </a:rPr>
              <a:t>Leveling system</a:t>
            </a:r>
          </a:p>
          <a:p>
            <a:pPr marL="171450" indent="-171450">
              <a:buFontTx/>
              <a:buChar char="-"/>
            </a:pPr>
            <a:r>
              <a:rPr lang="en-CA" dirty="0">
                <a:solidFill>
                  <a:srgbClr val="000000"/>
                </a:solidFill>
                <a:effectLst>
                  <a:glow>
                    <a:scrgbClr r="0" g="0" b="0"/>
                  </a:glow>
                </a:effectLst>
              </a:rPr>
              <a:t>Suspension</a:t>
            </a:r>
          </a:p>
          <a:p>
            <a:pPr marL="171450" indent="-171450">
              <a:buFontTx/>
              <a:buChar char="-"/>
            </a:pPr>
            <a:r>
              <a:rPr lang="en-CA" dirty="0">
                <a:solidFill>
                  <a:srgbClr val="000000"/>
                </a:solidFill>
                <a:effectLst>
                  <a:glow>
                    <a:scrgbClr r="0" g="0" b="0"/>
                  </a:glow>
                </a:effectLst>
              </a:rPr>
              <a:t>Brakes</a:t>
            </a:r>
          </a:p>
          <a:p>
            <a:endParaRPr lang="en-CA" dirty="0"/>
          </a:p>
        </p:txBody>
      </p:sp>
      <p:sp>
        <p:nvSpPr>
          <p:cNvPr id="4" name="Slide Number Placeholder 3"/>
          <p:cNvSpPr>
            <a:spLocks noGrp="1"/>
          </p:cNvSpPr>
          <p:nvPr>
            <p:ph type="sldNum" sz="quarter" idx="10"/>
          </p:nvPr>
        </p:nvSpPr>
        <p:spPr/>
        <p:txBody>
          <a:bodyPr/>
          <a:lstStyle/>
          <a:p>
            <a:fld id="{37952F45-4C27-47D3-B639-97CCFB53D8B6}" type="slidenum">
              <a:rPr lang="en-CA" smtClean="0"/>
              <a:pPr/>
              <a:t>5</a:t>
            </a:fld>
            <a:endParaRPr lang="en-CA" dirty="0"/>
          </a:p>
        </p:txBody>
      </p:sp>
    </p:spTree>
    <p:extLst>
      <p:ext uri="{BB962C8B-B14F-4D97-AF65-F5344CB8AC3E}">
        <p14:creationId xmlns:p14="http://schemas.microsoft.com/office/powerpoint/2010/main" xmlns="" val="190957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cylinders, pumps and motors on almost every piece of construction equipment from dump trucks to excavators.</a:t>
            </a:r>
          </a:p>
        </p:txBody>
      </p:sp>
      <p:sp>
        <p:nvSpPr>
          <p:cNvPr id="4" name="Slide Number Placeholder 3"/>
          <p:cNvSpPr>
            <a:spLocks noGrp="1"/>
          </p:cNvSpPr>
          <p:nvPr>
            <p:ph type="sldNum" sz="quarter" idx="10"/>
          </p:nvPr>
        </p:nvSpPr>
        <p:spPr/>
        <p:txBody>
          <a:bodyPr/>
          <a:lstStyle/>
          <a:p>
            <a:fld id="{37952F45-4C27-47D3-B639-97CCFB53D8B6}" type="slidenum">
              <a:rPr lang="en-CA" smtClean="0"/>
              <a:pPr/>
              <a:t>6</a:t>
            </a:fld>
            <a:endParaRPr lang="en-CA" dirty="0"/>
          </a:p>
        </p:txBody>
      </p:sp>
    </p:spTree>
    <p:extLst>
      <p:ext uri="{BB962C8B-B14F-4D97-AF65-F5344CB8AC3E}">
        <p14:creationId xmlns:p14="http://schemas.microsoft.com/office/powerpoint/2010/main" xmlns="" val="363774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Food industry benefits from Fluid Power in all aspects from planting and harvesting to processing and packaging to allow for mass scale food production.</a:t>
            </a:r>
          </a:p>
          <a:p>
            <a:endParaRPr lang="en-CA" dirty="0"/>
          </a:p>
          <a:p>
            <a:r>
              <a:rPr lang="en-CA" dirty="0"/>
              <a:t>Food Processing / Packaging</a:t>
            </a:r>
          </a:p>
          <a:p>
            <a:pPr marL="171450" indent="-171450">
              <a:buFontTx/>
              <a:buChar char="-"/>
            </a:pPr>
            <a:r>
              <a:rPr lang="en-CA" dirty="0"/>
              <a:t>Grinding</a:t>
            </a:r>
          </a:p>
          <a:p>
            <a:pPr marL="171450" indent="-171450">
              <a:buFontTx/>
              <a:buChar char="-"/>
            </a:pPr>
            <a:r>
              <a:rPr lang="en-CA" dirty="0"/>
              <a:t>Conveyor </a:t>
            </a:r>
          </a:p>
          <a:p>
            <a:pPr marL="171450" indent="-171450">
              <a:buFontTx/>
              <a:buChar char="-"/>
            </a:pPr>
            <a:r>
              <a:rPr lang="en-CA" dirty="0"/>
              <a:t>Stacking</a:t>
            </a:r>
          </a:p>
          <a:p>
            <a:pPr marL="171450" indent="-171450">
              <a:buFontTx/>
              <a:buChar char="-"/>
            </a:pPr>
            <a:r>
              <a:rPr lang="en-CA" dirty="0"/>
              <a:t>Pressing</a:t>
            </a:r>
          </a:p>
          <a:p>
            <a:pPr marL="171450" indent="-171450">
              <a:buFontTx/>
              <a:buChar char="-"/>
            </a:pPr>
            <a:r>
              <a:rPr lang="en-CA" dirty="0"/>
              <a:t>Sorting</a:t>
            </a:r>
          </a:p>
          <a:p>
            <a:pPr marL="171450" indent="-171450">
              <a:buFontTx/>
              <a:buChar char="-"/>
            </a:pPr>
            <a:endParaRPr lang="en-CA" dirty="0"/>
          </a:p>
          <a:p>
            <a:r>
              <a:rPr lang="en-CA" dirty="0"/>
              <a:t>On the Farm</a:t>
            </a:r>
          </a:p>
          <a:p>
            <a:pPr marL="171450" indent="-171450">
              <a:buFontTx/>
              <a:buChar char="-"/>
            </a:pPr>
            <a:r>
              <a:rPr lang="en-CA" dirty="0"/>
              <a:t>Drive</a:t>
            </a:r>
          </a:p>
          <a:p>
            <a:pPr marL="171450" indent="-171450">
              <a:buFontTx/>
              <a:buChar char="-"/>
            </a:pPr>
            <a:r>
              <a:rPr lang="en-CA" dirty="0"/>
              <a:t>Steering</a:t>
            </a:r>
          </a:p>
          <a:p>
            <a:pPr marL="171450" indent="-171450">
              <a:buFontTx/>
              <a:buChar char="-"/>
            </a:pPr>
            <a:r>
              <a:rPr lang="en-CA" dirty="0"/>
              <a:t>Hydraulic Motors to spin the cutter</a:t>
            </a:r>
          </a:p>
          <a:p>
            <a:pPr marL="171450" indent="-171450">
              <a:buFontTx/>
              <a:buChar char="-"/>
            </a:pPr>
            <a:r>
              <a:rPr lang="en-CA" dirty="0"/>
              <a:t>Hydraulic cylinders </a:t>
            </a:r>
          </a:p>
          <a:p>
            <a:pPr marL="171450" indent="-171450">
              <a:buFontTx/>
              <a:buChar char="-"/>
            </a:pPr>
            <a:r>
              <a:rPr lang="en-CA" dirty="0"/>
              <a:t>Conveyors </a:t>
            </a:r>
          </a:p>
        </p:txBody>
      </p:sp>
      <p:sp>
        <p:nvSpPr>
          <p:cNvPr id="4" name="Slide Number Placeholder 3"/>
          <p:cNvSpPr>
            <a:spLocks noGrp="1"/>
          </p:cNvSpPr>
          <p:nvPr>
            <p:ph type="sldNum" sz="quarter" idx="10"/>
          </p:nvPr>
        </p:nvSpPr>
        <p:spPr/>
        <p:txBody>
          <a:bodyPr/>
          <a:lstStyle/>
          <a:p>
            <a:fld id="{37952F45-4C27-47D3-B639-97CCFB53D8B6}" type="slidenum">
              <a:rPr lang="en-CA" smtClean="0"/>
              <a:pPr/>
              <a:t>7</a:t>
            </a:fld>
            <a:endParaRPr lang="en-CA" dirty="0"/>
          </a:p>
        </p:txBody>
      </p:sp>
    </p:spTree>
    <p:extLst>
      <p:ext uri="{BB962C8B-B14F-4D97-AF65-F5344CB8AC3E}">
        <p14:creationId xmlns:p14="http://schemas.microsoft.com/office/powerpoint/2010/main" xmlns="" val="182760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Fluid Power has streamlined the manufacturing process and created safer, more precise, state-of-the-art production facilities.</a:t>
            </a:r>
          </a:p>
          <a:p>
            <a:endParaRPr lang="en-CA" dirty="0"/>
          </a:p>
          <a:p>
            <a:r>
              <a:rPr lang="en-CA" dirty="0"/>
              <a:t>Press Control</a:t>
            </a:r>
          </a:p>
          <a:p>
            <a:pPr marL="171450" indent="-171450">
              <a:buFontTx/>
              <a:buChar char="-"/>
            </a:pPr>
            <a:r>
              <a:rPr lang="en-CA" dirty="0"/>
              <a:t>Controlled movement at selected speeds</a:t>
            </a:r>
          </a:p>
          <a:p>
            <a:pPr marL="171450" indent="-171450">
              <a:buFontTx/>
              <a:buChar char="-"/>
            </a:pPr>
            <a:r>
              <a:rPr lang="en-CA" dirty="0"/>
              <a:t>Pressure control to form parts at high tonnage</a:t>
            </a:r>
          </a:p>
          <a:p>
            <a:pPr marL="171450" indent="-171450">
              <a:buFontTx/>
              <a:buChar char="-"/>
            </a:pPr>
            <a:r>
              <a:rPr lang="en-CA" dirty="0"/>
              <a:t>Transferring parts in and out of the press</a:t>
            </a:r>
          </a:p>
          <a:p>
            <a:pPr marL="0" indent="0">
              <a:buFontTx/>
              <a:buNone/>
            </a:pPr>
            <a:endParaRPr lang="en-CA" dirty="0"/>
          </a:p>
          <a:p>
            <a:r>
              <a:rPr lang="en-CA" dirty="0"/>
              <a:t>Other Manufacturing</a:t>
            </a:r>
          </a:p>
          <a:p>
            <a:pPr marL="171450" indent="-171450">
              <a:buFontTx/>
              <a:buChar char="-"/>
            </a:pPr>
            <a:r>
              <a:rPr lang="en-CA" dirty="0"/>
              <a:t>Assembly line tools , torque wrenches , drills , etc.</a:t>
            </a:r>
          </a:p>
          <a:p>
            <a:pPr marL="171450" indent="-171450">
              <a:buFontTx/>
              <a:buChar char="-"/>
            </a:pPr>
            <a:r>
              <a:rPr lang="en-CA" dirty="0"/>
              <a:t>Pick and placement of parts for assembly</a:t>
            </a:r>
          </a:p>
        </p:txBody>
      </p:sp>
      <p:sp>
        <p:nvSpPr>
          <p:cNvPr id="4" name="Slide Number Placeholder 3"/>
          <p:cNvSpPr>
            <a:spLocks noGrp="1"/>
          </p:cNvSpPr>
          <p:nvPr>
            <p:ph type="sldNum" sz="quarter" idx="10"/>
          </p:nvPr>
        </p:nvSpPr>
        <p:spPr/>
        <p:txBody>
          <a:bodyPr/>
          <a:lstStyle/>
          <a:p>
            <a:fld id="{37952F45-4C27-47D3-B639-97CCFB53D8B6}" type="slidenum">
              <a:rPr lang="en-CA" smtClean="0"/>
              <a:pPr/>
              <a:t>8</a:t>
            </a:fld>
            <a:endParaRPr lang="en-CA" dirty="0"/>
          </a:p>
        </p:txBody>
      </p:sp>
    </p:spTree>
    <p:extLst>
      <p:ext uri="{BB962C8B-B14F-4D97-AF65-F5344CB8AC3E}">
        <p14:creationId xmlns:p14="http://schemas.microsoft.com/office/powerpoint/2010/main" xmlns="" val="323904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a:t>The Mining industry is experiencing increased mass output and a focus on providing safer environments for workers. Both of these are achieved with the use of fluid power!</a:t>
            </a:r>
          </a:p>
          <a:p>
            <a:pPr marL="0" indent="0">
              <a:buFontTx/>
              <a:buNone/>
            </a:pPr>
            <a:endParaRPr lang="en-CA" dirty="0"/>
          </a:p>
          <a:p>
            <a:pPr marL="171450" indent="-171450">
              <a:buFontTx/>
              <a:buChar char="-"/>
            </a:pPr>
            <a:r>
              <a:rPr lang="en-CA" dirty="0"/>
              <a:t>Vehicle Drive </a:t>
            </a:r>
          </a:p>
          <a:p>
            <a:pPr marL="171450" indent="-171450">
              <a:buFontTx/>
              <a:buChar char="-"/>
            </a:pPr>
            <a:r>
              <a:rPr lang="en-CA" dirty="0"/>
              <a:t>Operating any of the attachments</a:t>
            </a:r>
          </a:p>
          <a:p>
            <a:pPr marL="171450" indent="-171450">
              <a:buFontTx/>
              <a:buChar char="-"/>
            </a:pPr>
            <a:r>
              <a:rPr lang="en-CA" dirty="0"/>
              <a:t>Controlled manipulation of the attachments</a:t>
            </a:r>
          </a:p>
          <a:p>
            <a:pPr marL="171450" indent="-171450">
              <a:buFontTx/>
              <a:buChar char="-"/>
            </a:pPr>
            <a:r>
              <a:rPr lang="en-CA" dirty="0"/>
              <a:t>Vehicle stability </a:t>
            </a:r>
          </a:p>
        </p:txBody>
      </p:sp>
      <p:sp>
        <p:nvSpPr>
          <p:cNvPr id="4" name="Slide Number Placeholder 3"/>
          <p:cNvSpPr>
            <a:spLocks noGrp="1"/>
          </p:cNvSpPr>
          <p:nvPr>
            <p:ph type="sldNum" sz="quarter" idx="10"/>
          </p:nvPr>
        </p:nvSpPr>
        <p:spPr/>
        <p:txBody>
          <a:bodyPr/>
          <a:lstStyle/>
          <a:p>
            <a:fld id="{37952F45-4C27-47D3-B639-97CCFB53D8B6}" type="slidenum">
              <a:rPr lang="en-CA" smtClean="0"/>
              <a:pPr/>
              <a:t>9</a:t>
            </a:fld>
            <a:endParaRPr lang="en-CA" dirty="0"/>
          </a:p>
        </p:txBody>
      </p:sp>
    </p:spTree>
    <p:extLst>
      <p:ext uri="{BB962C8B-B14F-4D97-AF65-F5344CB8AC3E}">
        <p14:creationId xmlns:p14="http://schemas.microsoft.com/office/powerpoint/2010/main" xmlns="" val="164150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1"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11" name="Slide Number Placeholder 10"/>
          <p:cNvSpPr>
            <a:spLocks noGrp="1"/>
          </p:cNvSpPr>
          <p:nvPr>
            <p:ph type="sldNum" sz="quarter" idx="12"/>
          </p:nvPr>
        </p:nvSpPr>
        <p:spPr/>
        <p:txBody>
          <a:bodyPr/>
          <a:lstStyle/>
          <a:p>
            <a:pPr>
              <a:defRPr/>
            </a:pPr>
            <a:fld id="{FDA213E6-C49A-42C0-86B2-C7D7B2E84AEB}" type="slidenum">
              <a:rPr lang="en-US" altLang="en-US" smtClean="0"/>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FA7F1BD5-F3BE-48DD-BB4E-6C6DEC071598}" type="slidenum">
              <a:rPr lang="en-US" altLang="en-US" smtClean="0"/>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6"/>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4"/>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933CB1B2-9B6E-4D04-AC91-BB91B0A73D2D}" type="slidenum">
              <a:rPr lang="en-US" altLang="en-US" smtClean="0"/>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83924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3392637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99004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880865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35505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7323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017003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06347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2418081-DB50-4D83-BA28-384832FEC2E4}" type="slidenum">
              <a:rPr lang="en-US" altLang="en-US" smtClean="0"/>
              <a:pPr>
                <a:defRPr/>
              </a:pPr>
              <a:t>‹#›</a:t>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435764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532974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3066040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3389685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11190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730199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05513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4024469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4127962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30217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1"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7" y="434164"/>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7C7A72B7-F9CC-4746-9E26-1403F503792C}" type="slidenum">
              <a:rPr lang="en-US" altLang="en-US" smtClean="0"/>
              <a:pPr>
                <a:defRPr/>
              </a:pPr>
              <a:t>‹#›</a:t>
            </a:fld>
            <a:endParaRPr lang="en-US"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3905880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840599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5444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4345A-2CEA-41B8-A630-2990F0B9DACE}" type="datetimeFigureOut">
              <a:rPr lang="en-CA" smtClean="0">
                <a:solidFill>
                  <a:prstClr val="black">
                    <a:tint val="75000"/>
                  </a:prstClr>
                </a:solidFill>
              </a:rPr>
              <a:pPr/>
              <a:t>2017-06-14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0247A4-05DB-4B2C-BCA1-A176A2F358A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74941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FE9B35A6-AA30-4549-898B-445D80AB2E21}" type="slidenum">
              <a:rPr lang="en-US" altLang="en-US" smtClean="0"/>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4181184F-A489-481D-8B30-93920DB79CC6}" type="slidenum">
              <a:rPr lang="en-US" altLang="en-US" smtClean="0"/>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87DF7DA3-9A5B-4695-8120-779E2A3DEB1D}" type="slidenum">
              <a:rPr lang="en-US" altLang="en-US" smtClean="0"/>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1"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8A0EAC93-4462-4A93-AC67-A11E4F5D60F5}" type="slidenum">
              <a:rPr lang="en-US" altLang="en-US" smtClean="0"/>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C551254C-4CC3-45C3-819F-9CEC161CC885}" type="slidenum">
              <a:rPr lang="en-US" altLang="en-US" smtClean="0"/>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1"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1"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A6835F54-53FE-4445-822A-FB2FB20035D6}" type="slidenum">
              <a:rPr lang="en-US" altLang="en-US" smtClean="0"/>
              <a:pPr>
                <a:defRPr/>
              </a:pPr>
              <a:t>‹#›</a:t>
            </a:fld>
            <a:endParaRPr lang="en-US" alt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304801"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7"/>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ltLang="en-US" dirty="0"/>
          </a:p>
        </p:txBody>
      </p:sp>
      <p:sp>
        <p:nvSpPr>
          <p:cNvPr id="18" name="Footer Placeholder 17"/>
          <p:cNvSpPr>
            <a:spLocks noGrp="1"/>
          </p:cNvSpPr>
          <p:nvPr>
            <p:ph type="ftr" sz="quarter" idx="3"/>
          </p:nvPr>
        </p:nvSpPr>
        <p:spPr>
          <a:xfrm>
            <a:off x="6062328" y="6111877"/>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ltLang="en-US" dirty="0"/>
          </a:p>
        </p:txBody>
      </p:sp>
      <p:sp>
        <p:nvSpPr>
          <p:cNvPr id="5" name="Slide Number Placeholder 4"/>
          <p:cNvSpPr>
            <a:spLocks noGrp="1"/>
          </p:cNvSpPr>
          <p:nvPr>
            <p:ph type="sldNum" sz="quarter" idx="4"/>
          </p:nvPr>
        </p:nvSpPr>
        <p:spPr>
          <a:xfrm>
            <a:off x="8348328" y="6111877"/>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ABF9AEBC-D601-4580-A4D8-FC07D466BF1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0F4345A-2CEA-41B8-A630-2990F0B9DACE}" type="datetimeFigureOut">
              <a:rPr lang="en-CA" smtClean="0">
                <a:solidFill>
                  <a:prstClr val="black">
                    <a:tint val="75000"/>
                  </a:prstClr>
                </a:solidFill>
                <a:latin typeface="Calibri" panose="020F0502020204030204"/>
              </a:rPr>
              <a:pPr fontAlgn="auto">
                <a:spcBef>
                  <a:spcPts val="0"/>
                </a:spcBef>
                <a:spcAft>
                  <a:spcPts val="0"/>
                </a:spcAft>
              </a:pPr>
              <a:t>2017-06-14</a:t>
            </a:fld>
            <a:endParaRPr lang="en-CA"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D0247A4-05DB-4B2C-BCA1-A176A2F358A2}" type="slidenum">
              <a:rPr lang="en-CA" smtClean="0">
                <a:solidFill>
                  <a:prstClr val="black">
                    <a:tint val="75000"/>
                  </a:prstClr>
                </a:solidFill>
                <a:latin typeface="Calibri" panose="020F0502020204030204"/>
              </a:rPr>
              <a:pPr fontAlgn="auto">
                <a:spcBef>
                  <a:spcPts val="0"/>
                </a:spcBef>
                <a:spcAft>
                  <a:spcPts val="0"/>
                </a:spcAft>
              </a:pPr>
              <a:t>‹#›</a:t>
            </a:fld>
            <a:endParaRPr lang="en-CA"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35693363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0F4345A-2CEA-41B8-A630-2990F0B9DACE}" type="datetimeFigureOut">
              <a:rPr lang="en-CA" smtClean="0">
                <a:solidFill>
                  <a:prstClr val="black">
                    <a:tint val="75000"/>
                  </a:prstClr>
                </a:solidFill>
                <a:latin typeface="Calibri" panose="020F0502020204030204"/>
              </a:rPr>
              <a:pPr fontAlgn="auto">
                <a:spcBef>
                  <a:spcPts val="0"/>
                </a:spcBef>
                <a:spcAft>
                  <a:spcPts val="0"/>
                </a:spcAft>
              </a:pPr>
              <a:t>2017-06-14</a:t>
            </a:fld>
            <a:endParaRPr lang="en-CA"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D0247A4-05DB-4B2C-BCA1-A176A2F358A2}" type="slidenum">
              <a:rPr lang="en-CA" smtClean="0">
                <a:solidFill>
                  <a:prstClr val="black">
                    <a:tint val="75000"/>
                  </a:prstClr>
                </a:solidFill>
                <a:latin typeface="Calibri" panose="020F0502020204030204"/>
              </a:rPr>
              <a:pPr fontAlgn="auto">
                <a:spcBef>
                  <a:spcPts val="0"/>
                </a:spcBef>
                <a:spcAft>
                  <a:spcPts val="0"/>
                </a:spcAft>
              </a:pPr>
              <a:t>‹#›</a:t>
            </a:fld>
            <a:endParaRPr lang="en-CA"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27444075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jpeg"/><Relationship Id="rId12" Type="http://schemas.openxmlformats.org/officeDocument/2006/relationships/image" Target="../media/image30.gif"/><Relationship Id="rId17" Type="http://schemas.openxmlformats.org/officeDocument/2006/relationships/image" Target="../media/image4.jpeg"/><Relationship Id="rId2" Type="http://schemas.openxmlformats.org/officeDocument/2006/relationships/notesSlide" Target="../notesSlides/notesSlide15.xml"/><Relationship Id="rId16" Type="http://schemas.openxmlformats.org/officeDocument/2006/relationships/image" Target="../media/image34.gif"/><Relationship Id="rId1" Type="http://schemas.openxmlformats.org/officeDocument/2006/relationships/slideLayout" Target="../slideLayouts/slideLayout2.xml"/><Relationship Id="rId6" Type="http://schemas.openxmlformats.org/officeDocument/2006/relationships/hyperlink" Target="http://www.smcusa.com/default.asp" TargetMode="External"/><Relationship Id="rId11" Type="http://schemas.openxmlformats.org/officeDocument/2006/relationships/image" Target="../media/image29.jpeg"/><Relationship Id="rId5" Type="http://schemas.openxmlformats.org/officeDocument/2006/relationships/image" Target="../media/image24.pn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jpeg"/><Relationship Id="rId1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cfpa.ca/" TargetMode="Externa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nfpa.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ifps.org/"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cfpa.ca" TargetMode="Externa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69123" y="5754261"/>
            <a:ext cx="2313930" cy="782961"/>
          </a:xfrm>
          <a:prstGeom prst="rect">
            <a:avLst/>
          </a:prstGeom>
        </p:spPr>
      </p:pic>
      <p:sp>
        <p:nvSpPr>
          <p:cNvPr id="7" name="Rectangle 6"/>
          <p:cNvSpPr/>
          <p:nvPr/>
        </p:nvSpPr>
        <p:spPr>
          <a:xfrm>
            <a:off x="0" y="6563032"/>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350" dirty="0">
              <a:solidFill>
                <a:prstClr val="white"/>
              </a:solidFill>
            </a:endParaRPr>
          </a:p>
        </p:txBody>
      </p:sp>
      <p:sp>
        <p:nvSpPr>
          <p:cNvPr id="9" name="Rectangle 8"/>
          <p:cNvSpPr/>
          <p:nvPr/>
        </p:nvSpPr>
        <p:spPr>
          <a:xfrm>
            <a:off x="0"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350" dirty="0">
              <a:solidFill>
                <a:prstClr val="white"/>
              </a:solidFill>
            </a:endParaRPr>
          </a:p>
        </p:txBody>
      </p:sp>
      <p:sp>
        <p:nvSpPr>
          <p:cNvPr id="10" name="Rectangle 2"/>
          <p:cNvSpPr txBox="1">
            <a:spLocks noChangeArrowheads="1"/>
          </p:cNvSpPr>
          <p:nvPr/>
        </p:nvSpPr>
        <p:spPr>
          <a:xfrm>
            <a:off x="1097614" y="2196944"/>
            <a:ext cx="6948772" cy="171235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45720" rIns="45720" bIns="45720" anchor="b">
            <a:normAutofit fontScale="90000"/>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5400" b="1" i="0" u="none" strike="noStrike" kern="1200" cap="none" spc="0" normalizeH="0" baseline="0" noProof="0" dirty="0">
                <a:ln>
                  <a:noFill/>
                </a:ln>
                <a:solidFill>
                  <a:sysClr val="windowText" lastClr="000000"/>
                </a:solidFill>
                <a:effectLst>
                  <a:outerShdw blurRad="53975" dist="22860" dir="5400000" algn="tl" rotWithShape="0">
                    <a:srgbClr val="000000">
                      <a:alpha val="55000"/>
                    </a:srgbClr>
                  </a:outerShdw>
                </a:effectLst>
                <a:uLnTx/>
                <a:uFillTx/>
                <a:latin typeface="Arial"/>
                <a:ea typeface="+mj-ea"/>
                <a:cs typeface="+mj-cs"/>
              </a:rPr>
              <a:t>Careers in</a:t>
            </a:r>
            <a:br>
              <a:rPr kumimoji="0" lang="en-US" altLang="en-US" sz="5400" b="1" i="0" u="none" strike="noStrike" kern="1200" cap="none" spc="0" normalizeH="0" baseline="0" noProof="0" dirty="0">
                <a:ln>
                  <a:noFill/>
                </a:ln>
                <a:solidFill>
                  <a:sysClr val="windowText" lastClr="000000"/>
                </a:solidFill>
                <a:effectLst>
                  <a:outerShdw blurRad="53975" dist="22860" dir="5400000" algn="tl" rotWithShape="0">
                    <a:srgbClr val="000000">
                      <a:alpha val="55000"/>
                    </a:srgbClr>
                  </a:outerShdw>
                </a:effectLst>
                <a:uLnTx/>
                <a:uFillTx/>
                <a:latin typeface="Arial"/>
                <a:ea typeface="+mj-ea"/>
                <a:cs typeface="+mj-cs"/>
              </a:rPr>
            </a:br>
            <a:r>
              <a:rPr kumimoji="0" lang="en-US" altLang="en-US" sz="5400" b="1" i="0" u="none" strike="noStrike" kern="1200" cap="none" spc="0" normalizeH="0" baseline="0" noProof="0" dirty="0">
                <a:ln>
                  <a:noFill/>
                </a:ln>
                <a:solidFill>
                  <a:sysClr val="windowText" lastClr="000000"/>
                </a:solidFill>
                <a:effectLst>
                  <a:outerShdw blurRad="53975" dist="22860" dir="5400000" algn="tl" rotWithShape="0">
                    <a:srgbClr val="000000">
                      <a:alpha val="55000"/>
                    </a:srgbClr>
                  </a:outerShdw>
                </a:effectLst>
                <a:uLnTx/>
                <a:uFillTx/>
                <a:latin typeface="Arial"/>
                <a:ea typeface="+mj-ea"/>
                <a:cs typeface="+mj-cs"/>
              </a:rPr>
              <a:t>Canadian Fluid Power</a:t>
            </a:r>
            <a:endParaRPr kumimoji="0" lang="en-US" altLang="en-US" sz="4500" b="1" i="0" u="none" strike="noStrike" kern="1200" cap="none" spc="0" normalizeH="0" baseline="0" noProof="0" dirty="0">
              <a:ln>
                <a:noFill/>
              </a:ln>
              <a:solidFill>
                <a:sysClr val="windowText" lastClr="000000"/>
              </a:solidFill>
              <a:effectLst>
                <a:outerShdw blurRad="53975" dist="22860" dir="5400000" algn="tl" rotWithShape="0">
                  <a:srgbClr val="000000">
                    <a:alpha val="55000"/>
                  </a:srgbClr>
                </a:outerShdw>
              </a:effectLst>
              <a:uLnTx/>
              <a:uFillTx/>
              <a:latin typeface="Arial"/>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0"/>
            <a:ext cx="5583195" cy="1160748"/>
          </a:xfrm>
          <a:prstGeom prst="rect">
            <a:avLst/>
          </a:prstGeom>
        </p:spPr>
      </p:pic>
      <p:sp>
        <p:nvSpPr>
          <p:cNvPr id="2" name="TextBox 1"/>
          <p:cNvSpPr txBox="1"/>
          <p:nvPr/>
        </p:nvSpPr>
        <p:spPr>
          <a:xfrm>
            <a:off x="-1" y="6555181"/>
            <a:ext cx="900100" cy="200055"/>
          </a:xfrm>
          <a:prstGeom prst="rect">
            <a:avLst/>
          </a:prstGeom>
          <a:noFill/>
        </p:spPr>
        <p:txBody>
          <a:bodyPr wrap="square" rtlCol="0">
            <a:spAutoFit/>
          </a:bodyPr>
          <a:lstStyle/>
          <a:p>
            <a:r>
              <a:rPr lang="en-CA" sz="700" dirty="0">
                <a:solidFill>
                  <a:schemeClr val="bg2"/>
                </a:solidFill>
                <a:latin typeface="Arial" panose="020B0604020202020204" pitchFamily="34" charset="0"/>
                <a:cs typeface="Arial" panose="020B0604020202020204" pitchFamily="34" charset="0"/>
              </a:rPr>
              <a:t>170309G</a:t>
            </a:r>
          </a:p>
        </p:txBody>
      </p:sp>
    </p:spTree>
    <p:extLst>
      <p:ext uri="{BB962C8B-B14F-4D97-AF65-F5344CB8AC3E}">
        <p14:creationId xmlns:p14="http://schemas.microsoft.com/office/powerpoint/2010/main" xmlns="" val="503608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67544" y="769673"/>
            <a:ext cx="2520280" cy="692696"/>
          </a:xfrm>
        </p:spPr>
        <p:txBody>
          <a:bodyPr>
            <a:noAutofit/>
          </a:bodyPr>
          <a:lstStyle/>
          <a:p>
            <a:pPr>
              <a:defRPr/>
            </a:pPr>
            <a:r>
              <a:rPr lang="en-US" altLang="en-US" dirty="0">
                <a:solidFill>
                  <a:schemeClr val="tx1"/>
                </a:solidFill>
              </a:rPr>
              <a:t> </a:t>
            </a:r>
            <a:r>
              <a:rPr lang="en-US" altLang="en-US" dirty="0">
                <a:solidFill>
                  <a:schemeClr val="tx1"/>
                </a:solidFill>
                <a:effectLst>
                  <a:outerShdw blurRad="50800" dist="25400" dir="5400000" algn="ctr" rotWithShape="0">
                    <a:schemeClr val="tx1">
                      <a:alpha val="55000"/>
                    </a:schemeClr>
                  </a:outerShdw>
                </a:effectLst>
              </a:rPr>
              <a:t>Energy</a:t>
            </a:r>
            <a:endParaRPr lang="en-US" altLang="en-US" dirty="0">
              <a:solidFill>
                <a:schemeClr val="tx1"/>
              </a:solidFill>
              <a:effectLst>
                <a:outerShdw blurRad="50800" dist="25400" dir="5400000" algn="ctr" rotWithShape="0">
                  <a:schemeClr val="tx1">
                    <a:alpha val="55000"/>
                  </a:schemeClr>
                </a:outerShdw>
              </a:effectLst>
              <a:latin typeface="Times New Roman" pitchFamily="18" charset="0"/>
            </a:endParaRPr>
          </a:p>
        </p:txBody>
      </p:sp>
      <p:pic>
        <p:nvPicPr>
          <p:cNvPr id="7" name="Picture 6" descr="accrareport_ghanaian-workers-on-the-jack-ryan-rig-stationed-on-the-jubilee-oil-field-are-on-strike.jpg"/>
          <p:cNvPicPr>
            <a:picLocks noChangeAspect="1"/>
          </p:cNvPicPr>
          <p:nvPr/>
        </p:nvPicPr>
        <p:blipFill>
          <a:blip r:embed="rId3" cstate="print"/>
          <a:stretch>
            <a:fillRect/>
          </a:stretch>
        </p:blipFill>
        <p:spPr>
          <a:xfrm>
            <a:off x="683568" y="3068960"/>
            <a:ext cx="4428492" cy="2944477"/>
          </a:xfrm>
          <a:prstGeom prst="rect">
            <a:avLst/>
          </a:prstGeom>
          <a:ln w="25400">
            <a:solidFill>
              <a:schemeClr val="tx1"/>
            </a:solidFill>
          </a:ln>
        </p:spPr>
      </p:pic>
      <p:pic>
        <p:nvPicPr>
          <p:cNvPr id="6" name="Picture 5" descr="windturbine.jpg"/>
          <p:cNvPicPr>
            <a:picLocks noChangeAspect="1"/>
          </p:cNvPicPr>
          <p:nvPr/>
        </p:nvPicPr>
        <p:blipFill>
          <a:blip r:embed="rId4" cstate="print"/>
          <a:stretch>
            <a:fillRect/>
          </a:stretch>
        </p:blipFill>
        <p:spPr>
          <a:xfrm>
            <a:off x="4061974" y="781554"/>
            <a:ext cx="4413364" cy="3115498"/>
          </a:xfrm>
          <a:prstGeom prst="rect">
            <a:avLst/>
          </a:prstGeom>
          <a:ln w="25400">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10" name="Rectangle 9"/>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1" name="Rectangle 10"/>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extLst>
      <p:ext uri="{BB962C8B-B14F-4D97-AF65-F5344CB8AC3E}">
        <p14:creationId xmlns:p14="http://schemas.microsoft.com/office/powerpoint/2010/main" xmlns="" val="413568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20" name="Rectangle 19"/>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1" name="Rectangle 20"/>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2099" y="332656"/>
            <a:ext cx="8559800" cy="5511800"/>
          </a:xfrm>
          <a:prstGeom prst="rect">
            <a:avLst/>
          </a:prstGeom>
        </p:spPr>
      </p:pic>
      <p:sp>
        <p:nvSpPr>
          <p:cNvPr id="8" name="Rectangle 2"/>
          <p:cNvSpPr txBox="1">
            <a:spLocks noChangeArrowheads="1"/>
          </p:cNvSpPr>
          <p:nvPr/>
        </p:nvSpPr>
        <p:spPr>
          <a:xfrm>
            <a:off x="502920" y="656692"/>
            <a:ext cx="2700928" cy="751272"/>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fontAlgn="auto">
              <a:spcAft>
                <a:spcPts val="0"/>
              </a:spcAft>
              <a:defRPr/>
            </a:pPr>
            <a:r>
              <a:rPr lang="en-US" altLang="en-US" dirty="0">
                <a:solidFill>
                  <a:schemeClr val="tx1"/>
                </a:solidFill>
              </a:rPr>
              <a:t>Everyday</a:t>
            </a:r>
            <a:r>
              <a:rPr lang="en-US" altLang="en-US" dirty="0">
                <a:solidFill>
                  <a:srgbClr val="FF0000"/>
                </a:solidFill>
              </a:rPr>
              <a:t> </a:t>
            </a:r>
            <a:endParaRPr lang="en-US" altLang="en-US" dirty="0">
              <a:solidFill>
                <a:srgbClr val="FF0000"/>
              </a:solidFill>
              <a:effectLst/>
              <a:latin typeface="Times New Roman" pitchFamily="18" charset="0"/>
            </a:endParaRPr>
          </a:p>
        </p:txBody>
      </p:sp>
    </p:spTree>
    <p:extLst>
      <p:ext uri="{BB962C8B-B14F-4D97-AF65-F5344CB8AC3E}">
        <p14:creationId xmlns:p14="http://schemas.microsoft.com/office/powerpoint/2010/main" xmlns="" val="53614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15516" y="1592796"/>
            <a:ext cx="8604956" cy="2736304"/>
          </a:xfrm>
        </p:spPr>
        <p:txBody>
          <a:bodyPr>
            <a:normAutofit/>
          </a:bodyPr>
          <a:lstStyle/>
          <a:p>
            <a:pPr algn="ctr" eaLnBrk="1" hangingPunct="1">
              <a:defRPr/>
            </a:pPr>
            <a:r>
              <a:rPr lang="en-US" altLang="en-US" b="1" dirty="0">
                <a:solidFill>
                  <a:schemeClr val="tx1"/>
                </a:solidFill>
                <a:effectLst/>
              </a:rPr>
              <a:t>The Canadian Fluid Power Industry meets the Hydraulic and Pneumatic needs of these well established and </a:t>
            </a:r>
            <a:r>
              <a:rPr lang="en-US" altLang="en-US" dirty="0">
                <a:solidFill>
                  <a:schemeClr val="tx1"/>
                </a:solidFill>
                <a:effectLst/>
              </a:rPr>
              <a:t>cutting edge</a:t>
            </a:r>
            <a:r>
              <a:rPr lang="en-US" altLang="en-US" b="1" dirty="0">
                <a:solidFill>
                  <a:schemeClr val="tx1"/>
                </a:solidFill>
                <a:effectLst/>
              </a:rPr>
              <a:t> </a:t>
            </a:r>
            <a:r>
              <a:rPr lang="en-US" altLang="en-US" dirty="0">
                <a:solidFill>
                  <a:schemeClr val="tx1"/>
                </a:solidFill>
                <a:effectLst/>
              </a:rPr>
              <a:t>industries in many ways.</a:t>
            </a:r>
            <a:endParaRPr lang="en-US" altLang="en-US" dirty="0">
              <a:solidFill>
                <a:schemeClr val="tx1"/>
              </a:solidFill>
              <a:effectLst/>
              <a:latin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extLst>
      <p:ext uri="{BB962C8B-B14F-4D97-AF65-F5344CB8AC3E}">
        <p14:creationId xmlns:p14="http://schemas.microsoft.com/office/powerpoint/2010/main" xmlns="" val="52612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81000" y="404664"/>
            <a:ext cx="8229600" cy="1003300"/>
          </a:xfrm>
        </p:spPr>
        <p:txBody>
          <a:bodyPr>
            <a:normAutofit fontScale="90000"/>
          </a:bodyPr>
          <a:lstStyle/>
          <a:p>
            <a:pPr eaLnBrk="1" hangingPunct="1">
              <a:defRPr/>
            </a:pPr>
            <a:r>
              <a:rPr lang="en-US" altLang="en-US" sz="2700" dirty="0">
                <a:solidFill>
                  <a:schemeClr val="tx1"/>
                </a:solidFill>
                <a:effectLst>
                  <a:outerShdw blurRad="50800" dist="25400" dir="5400000" algn="ctr" rotWithShape="0">
                    <a:schemeClr val="tx1">
                      <a:alpha val="55000"/>
                    </a:schemeClr>
                  </a:outerShdw>
                </a:effectLst>
              </a:rPr>
              <a:t>Fluid Power Industry</a:t>
            </a:r>
            <a:r>
              <a:rPr lang="en-US" altLang="en-US" b="1" dirty="0">
                <a:solidFill>
                  <a:schemeClr val="tx1"/>
                </a:solidFill>
                <a:effectLst>
                  <a:outerShdw blurRad="50800" dist="25400" dir="5400000" algn="ctr" rotWithShape="0">
                    <a:schemeClr val="tx1">
                      <a:alpha val="55000"/>
                    </a:schemeClr>
                  </a:outerShdw>
                </a:effectLst>
              </a:rPr>
              <a:t/>
            </a:r>
            <a:br>
              <a:rPr lang="en-US" altLang="en-US" b="1" dirty="0">
                <a:solidFill>
                  <a:schemeClr val="tx1"/>
                </a:solidFill>
                <a:effectLst>
                  <a:outerShdw blurRad="50800" dist="25400" dir="5400000" algn="ctr" rotWithShape="0">
                    <a:schemeClr val="tx1">
                      <a:alpha val="55000"/>
                    </a:schemeClr>
                  </a:outerShdw>
                </a:effectLst>
              </a:rPr>
            </a:br>
            <a:r>
              <a:rPr lang="en-US" altLang="en-US" sz="4000" b="1" dirty="0">
                <a:solidFill>
                  <a:schemeClr val="tx1"/>
                </a:solidFill>
                <a:effectLst>
                  <a:outerShdw blurRad="50800" dist="25400" dir="5400000" algn="ctr" rotWithShape="0">
                    <a:schemeClr val="tx1">
                      <a:alpha val="55000"/>
                    </a:schemeClr>
                  </a:outerShdw>
                </a:effectLst>
              </a:rPr>
              <a:t>Products and Services</a:t>
            </a:r>
            <a:endParaRPr lang="en-US" altLang="en-US" dirty="0">
              <a:solidFill>
                <a:schemeClr val="tx1"/>
              </a:solidFill>
              <a:effectLst>
                <a:outerShdw blurRad="50800" dist="25400" dir="5400000" algn="ctr" rotWithShape="0">
                  <a:schemeClr val="tx1">
                    <a:alpha val="55000"/>
                  </a:schemeClr>
                </a:outerShdw>
              </a:effectLst>
              <a:latin typeface="Times New Roman" pitchFamily="18" charset="0"/>
            </a:endParaRPr>
          </a:p>
        </p:txBody>
      </p:sp>
      <p:sp>
        <p:nvSpPr>
          <p:cNvPr id="119811" name="Rectangle 3"/>
          <p:cNvSpPr>
            <a:spLocks noGrp="1" noChangeArrowheads="1"/>
          </p:cNvSpPr>
          <p:nvPr>
            <p:ph idx="1"/>
          </p:nvPr>
        </p:nvSpPr>
        <p:spPr>
          <a:xfrm>
            <a:off x="506612" y="1592798"/>
            <a:ext cx="8183880" cy="4510427"/>
          </a:xfrm>
        </p:spPr>
        <p:txBody>
          <a:bodyPr>
            <a:normAutofit lnSpcReduction="10000"/>
          </a:bodyPr>
          <a:lstStyle/>
          <a:p>
            <a:pPr marL="0" indent="0">
              <a:buClrTx/>
              <a:buNone/>
              <a:defRPr/>
            </a:pPr>
            <a:r>
              <a:rPr lang="en-US" altLang="en-US" b="1" dirty="0">
                <a:latin typeface="+mj-lt"/>
              </a:rPr>
              <a:t>Components</a:t>
            </a:r>
          </a:p>
          <a:p>
            <a:pPr lvl="1">
              <a:buClrTx/>
              <a:buFont typeface="Arial" panose="020B0604020202020204" pitchFamily="34" charset="0"/>
              <a:buChar char="•"/>
              <a:defRPr/>
            </a:pPr>
            <a:r>
              <a:rPr lang="en-US" altLang="en-US" dirty="0">
                <a:latin typeface="+mj-lt"/>
              </a:rPr>
              <a:t>Pumps, Motors, Valves, Accumulators, Filtration</a:t>
            </a:r>
          </a:p>
          <a:p>
            <a:pPr marL="0" indent="0">
              <a:spcBef>
                <a:spcPct val="35000"/>
              </a:spcBef>
              <a:buClrTx/>
              <a:buNone/>
              <a:defRPr/>
            </a:pPr>
            <a:r>
              <a:rPr lang="en-US" altLang="en-US" b="1" dirty="0">
                <a:latin typeface="+mj-lt"/>
              </a:rPr>
              <a:t>Systems</a:t>
            </a:r>
          </a:p>
          <a:p>
            <a:pPr lvl="1">
              <a:spcBef>
                <a:spcPct val="35000"/>
              </a:spcBef>
              <a:buClrTx/>
              <a:buFont typeface="Arial" panose="020B0604020202020204" pitchFamily="34" charset="0"/>
              <a:buChar char="•"/>
              <a:defRPr/>
            </a:pPr>
            <a:r>
              <a:rPr lang="en-US" altLang="en-US" dirty="0">
                <a:latin typeface="+mj-lt"/>
              </a:rPr>
              <a:t>Hydraulic Power Units, Pressure Testing Equipment</a:t>
            </a:r>
          </a:p>
          <a:p>
            <a:pPr marL="0" indent="0">
              <a:spcBef>
                <a:spcPct val="35000"/>
              </a:spcBef>
              <a:buClrTx/>
              <a:buNone/>
              <a:defRPr/>
            </a:pPr>
            <a:r>
              <a:rPr lang="en-US" altLang="en-US" b="1" dirty="0">
                <a:latin typeface="+mj-lt"/>
              </a:rPr>
              <a:t>Services</a:t>
            </a:r>
          </a:p>
          <a:p>
            <a:pPr lvl="1">
              <a:spcBef>
                <a:spcPct val="35000"/>
              </a:spcBef>
              <a:buClrTx/>
              <a:buFont typeface="Arial" panose="020B0604020202020204" pitchFamily="34" charset="0"/>
              <a:buChar char="•"/>
              <a:defRPr/>
            </a:pPr>
            <a:r>
              <a:rPr lang="en-US" altLang="en-US" dirty="0">
                <a:latin typeface="+mj-lt"/>
              </a:rPr>
              <a:t>Repairs (bench or field)</a:t>
            </a:r>
          </a:p>
          <a:p>
            <a:pPr lvl="1">
              <a:spcBef>
                <a:spcPct val="35000"/>
              </a:spcBef>
              <a:buClrTx/>
              <a:buFont typeface="Arial" panose="020B0604020202020204" pitchFamily="34" charset="0"/>
              <a:buChar char="•"/>
              <a:defRPr/>
            </a:pPr>
            <a:r>
              <a:rPr lang="en-US" altLang="en-US" dirty="0">
                <a:latin typeface="+mj-lt"/>
              </a:rPr>
              <a:t>Maintenance</a:t>
            </a:r>
          </a:p>
          <a:p>
            <a:pPr lvl="1">
              <a:spcBef>
                <a:spcPct val="35000"/>
              </a:spcBef>
              <a:buClrTx/>
              <a:buFont typeface="Arial" panose="020B0604020202020204" pitchFamily="34" charset="0"/>
              <a:buChar char="•"/>
              <a:defRPr/>
            </a:pPr>
            <a:r>
              <a:rPr lang="en-US" altLang="en-US" dirty="0">
                <a:latin typeface="+mj-lt"/>
              </a:rPr>
              <a:t>Installations</a:t>
            </a:r>
          </a:p>
          <a:p>
            <a:pPr lvl="1">
              <a:spcBef>
                <a:spcPct val="35000"/>
              </a:spcBef>
              <a:buClrTx/>
              <a:buFont typeface="Arial" panose="020B0604020202020204" pitchFamily="34" charset="0"/>
              <a:buChar char="•"/>
              <a:defRPr/>
            </a:pPr>
            <a:r>
              <a:rPr lang="en-US" altLang="en-US" dirty="0">
                <a:latin typeface="+mj-lt"/>
              </a:rPr>
              <a:t>Design Engineering</a:t>
            </a:r>
          </a:p>
          <a:p>
            <a:pPr marL="0" indent="0">
              <a:buNone/>
              <a:defRPr/>
            </a:pPr>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2240" y="296652"/>
            <a:ext cx="1666876" cy="15763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7" name="Rectangle 6"/>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8" name="Rectangle 7"/>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extLst>
      <p:ext uri="{BB962C8B-B14F-4D97-AF65-F5344CB8AC3E}">
        <p14:creationId xmlns:p14="http://schemas.microsoft.com/office/powerpoint/2010/main" xmlns="" val="30387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95300" y="260648"/>
            <a:ext cx="8229600" cy="1003300"/>
          </a:xfrm>
          <a:prstGeom prst="rect">
            <a:avLst/>
          </a:prstGeom>
        </p:spPr>
        <p:txBody>
          <a:bodyPr vert="horz" anchor="b">
            <a:normAutofit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fontAlgn="auto">
              <a:spcAft>
                <a:spcPts val="0"/>
              </a:spcAft>
              <a:defRPr/>
            </a:pPr>
            <a:r>
              <a:rPr lang="en-US" altLang="en-US" sz="2400" dirty="0">
                <a:solidFill>
                  <a:schemeClr val="tx1"/>
                </a:solidFill>
                <a:effectLst>
                  <a:outerShdw blurRad="50800" dist="25400" dir="5400000" algn="ctr" rotWithShape="0">
                    <a:schemeClr val="tx1">
                      <a:alpha val="54000"/>
                    </a:schemeClr>
                  </a:outerShdw>
                </a:effectLst>
              </a:rPr>
              <a:t>Fluid Power (FP) Industry</a:t>
            </a:r>
            <a:r>
              <a:rPr lang="en-US" altLang="en-US" dirty="0">
                <a:solidFill>
                  <a:schemeClr val="tx1"/>
                </a:solidFill>
                <a:effectLst>
                  <a:outerShdw blurRad="50800" dist="25400" dir="5400000" algn="ctr" rotWithShape="0">
                    <a:schemeClr val="tx1">
                      <a:alpha val="54000"/>
                    </a:schemeClr>
                  </a:outerShdw>
                </a:effectLst>
              </a:rPr>
              <a:t/>
            </a:r>
            <a:br>
              <a:rPr lang="en-US" altLang="en-US" dirty="0">
                <a:solidFill>
                  <a:schemeClr val="tx1"/>
                </a:solidFill>
                <a:effectLst>
                  <a:outerShdw blurRad="50800" dist="25400" dir="5400000" algn="ctr" rotWithShape="0">
                    <a:schemeClr val="tx1">
                      <a:alpha val="54000"/>
                    </a:schemeClr>
                  </a:outerShdw>
                </a:effectLst>
              </a:rPr>
            </a:br>
            <a:r>
              <a:rPr lang="en-US" altLang="en-US" dirty="0">
                <a:solidFill>
                  <a:schemeClr val="tx1"/>
                </a:solidFill>
                <a:effectLst>
                  <a:outerShdw blurRad="50800" dist="25400" dir="5400000" algn="ctr" rotWithShape="0">
                    <a:schemeClr val="tx1">
                      <a:alpha val="54000"/>
                    </a:schemeClr>
                  </a:outerShdw>
                </a:effectLst>
              </a:rPr>
              <a:t>Types of Companies</a:t>
            </a:r>
            <a:endParaRPr lang="en-US" altLang="en-US" dirty="0">
              <a:solidFill>
                <a:schemeClr val="tx1"/>
              </a:solidFill>
              <a:effectLst>
                <a:outerShdw blurRad="50800" dist="25400" dir="5400000" algn="ctr" rotWithShape="0">
                  <a:schemeClr val="tx1">
                    <a:alpha val="54000"/>
                  </a:schemeClr>
                </a:outerShdw>
              </a:effectLst>
              <a:latin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968207928"/>
              </p:ext>
            </p:extLst>
          </p:nvPr>
        </p:nvGraphicFramePr>
        <p:xfrm>
          <a:off x="359532" y="1500183"/>
          <a:ext cx="8365368" cy="4557111"/>
        </p:xfrm>
        <a:graphic>
          <a:graphicData uri="http://schemas.openxmlformats.org/drawingml/2006/table">
            <a:tbl>
              <a:tblPr firstRow="1" bandRow="1">
                <a:tableStyleId>{5C22544A-7EE6-4342-B048-85BDC9FD1C3A}</a:tableStyleId>
              </a:tblPr>
              <a:tblGrid>
                <a:gridCol w="3060340">
                  <a:extLst>
                    <a:ext uri="{9D8B030D-6E8A-4147-A177-3AD203B41FA5}">
                      <a16:colId xmlns:a16="http://schemas.microsoft.com/office/drawing/2014/main" xmlns="" val="20000"/>
                    </a:ext>
                  </a:extLst>
                </a:gridCol>
                <a:gridCol w="5305028">
                  <a:extLst>
                    <a:ext uri="{9D8B030D-6E8A-4147-A177-3AD203B41FA5}">
                      <a16:colId xmlns:a16="http://schemas.microsoft.com/office/drawing/2014/main" xmlns="" val="20001"/>
                    </a:ext>
                  </a:extLst>
                </a:gridCol>
              </a:tblGrid>
              <a:tr h="696077">
                <a:tc>
                  <a:txBody>
                    <a:bodyPr/>
                    <a:lstStyle/>
                    <a:p>
                      <a:r>
                        <a:rPr lang="en-CA" sz="2400" dirty="0">
                          <a:solidFill>
                            <a:schemeClr val="tx1"/>
                          </a:solidFill>
                          <a:latin typeface="+mj-lt"/>
                        </a:rPr>
                        <a:t>Manufacturers</a:t>
                      </a:r>
                    </a:p>
                  </a:txBody>
                  <a:tcPr/>
                </a:tc>
                <a:tc>
                  <a:txBody>
                    <a:bodyPr/>
                    <a:lstStyle/>
                    <a:p>
                      <a:r>
                        <a:rPr lang="en-CA" sz="2400" b="0" dirty="0">
                          <a:solidFill>
                            <a:schemeClr val="tx1"/>
                          </a:solidFill>
                          <a:latin typeface="+mj-lt"/>
                        </a:rPr>
                        <a:t>Make FP components and systems</a:t>
                      </a:r>
                    </a:p>
                  </a:txBody>
                  <a:tcPr/>
                </a:tc>
                <a:extLst>
                  <a:ext uri="{0D108BD9-81ED-4DB2-BD59-A6C34878D82A}">
                    <a16:rowId xmlns:a16="http://schemas.microsoft.com/office/drawing/2014/main" xmlns="" val="10000"/>
                  </a:ext>
                </a:extLst>
              </a:tr>
              <a:tr h="696077">
                <a:tc>
                  <a:txBody>
                    <a:bodyPr/>
                    <a:lstStyle/>
                    <a:p>
                      <a:r>
                        <a:rPr lang="en-CA" sz="2400" b="1" dirty="0">
                          <a:latin typeface="+mj-lt"/>
                        </a:rPr>
                        <a:t>Distributors</a:t>
                      </a:r>
                    </a:p>
                  </a:txBody>
                  <a:tcPr/>
                </a:tc>
                <a:tc>
                  <a:txBody>
                    <a:bodyPr/>
                    <a:lstStyle/>
                    <a:p>
                      <a:r>
                        <a:rPr lang="en-CA" sz="2400" dirty="0">
                          <a:latin typeface="+mj-lt"/>
                        </a:rPr>
                        <a:t>Sell </a:t>
                      </a:r>
                      <a:r>
                        <a:rPr kumimoji="0" lang="en-CA" sz="2400" b="0" i="0" u="none" strike="noStrike" kern="1200" cap="none" spc="0" normalizeH="0" baseline="0" noProof="0" dirty="0">
                          <a:ln>
                            <a:noFill/>
                          </a:ln>
                          <a:solidFill>
                            <a:prstClr val="black"/>
                          </a:solidFill>
                          <a:effectLst/>
                          <a:uLnTx/>
                          <a:uFillTx/>
                          <a:latin typeface="Arial"/>
                          <a:ea typeface="+mn-ea"/>
                          <a:cs typeface="+mn-cs"/>
                        </a:rPr>
                        <a:t>FP components and systems</a:t>
                      </a:r>
                      <a:endParaRPr lang="en-CA" sz="2400" dirty="0">
                        <a:latin typeface="+mj-lt"/>
                      </a:endParaRPr>
                    </a:p>
                  </a:txBody>
                  <a:tcPr/>
                </a:tc>
                <a:extLst>
                  <a:ext uri="{0D108BD9-81ED-4DB2-BD59-A6C34878D82A}">
                    <a16:rowId xmlns:a16="http://schemas.microsoft.com/office/drawing/2014/main" xmlns="" val="10001"/>
                  </a:ext>
                </a:extLst>
              </a:tr>
              <a:tr h="696077">
                <a:tc>
                  <a:txBody>
                    <a:bodyPr/>
                    <a:lstStyle/>
                    <a:p>
                      <a:r>
                        <a:rPr lang="en-CA" sz="2400" b="1" dirty="0">
                          <a:latin typeface="+mj-lt"/>
                        </a:rPr>
                        <a:t>Machine Builders</a:t>
                      </a:r>
                    </a:p>
                  </a:txBody>
                  <a:tcPr/>
                </a:tc>
                <a:tc>
                  <a:txBody>
                    <a:bodyPr/>
                    <a:lstStyle/>
                    <a:p>
                      <a:r>
                        <a:rPr lang="en-CA" sz="2400" dirty="0">
                          <a:latin typeface="+mj-lt"/>
                        </a:rPr>
                        <a:t>Design &amp; make systems</a:t>
                      </a:r>
                      <a:r>
                        <a:rPr lang="en-CA" sz="2400" baseline="0" dirty="0">
                          <a:latin typeface="+mj-lt"/>
                        </a:rPr>
                        <a:t> for end users</a:t>
                      </a:r>
                      <a:endParaRPr lang="en-CA" sz="2400" dirty="0">
                        <a:latin typeface="+mj-lt"/>
                      </a:endParaRPr>
                    </a:p>
                  </a:txBody>
                  <a:tcPr/>
                </a:tc>
                <a:extLst>
                  <a:ext uri="{0D108BD9-81ED-4DB2-BD59-A6C34878D82A}">
                    <a16:rowId xmlns:a16="http://schemas.microsoft.com/office/drawing/2014/main" xmlns="" val="10002"/>
                  </a:ext>
                </a:extLst>
              </a:tr>
              <a:tr h="696077">
                <a:tc>
                  <a:txBody>
                    <a:bodyPr/>
                    <a:lstStyle/>
                    <a:p>
                      <a:r>
                        <a:rPr lang="en-CA" sz="2400" b="1" dirty="0">
                          <a:latin typeface="+mj-lt"/>
                        </a:rPr>
                        <a:t>End Users</a:t>
                      </a:r>
                    </a:p>
                  </a:txBody>
                  <a:tcPr/>
                </a:tc>
                <a:tc>
                  <a:txBody>
                    <a:bodyPr/>
                    <a:lstStyle/>
                    <a:p>
                      <a:r>
                        <a:rPr lang="en-CA" sz="2400" dirty="0">
                          <a:latin typeface="+mj-lt"/>
                        </a:rPr>
                        <a:t>Companies</a:t>
                      </a:r>
                      <a:r>
                        <a:rPr lang="en-CA" sz="2400" baseline="0" dirty="0">
                          <a:latin typeface="+mj-lt"/>
                        </a:rPr>
                        <a:t> that use FP components &amp; systems</a:t>
                      </a:r>
                      <a:endParaRPr lang="en-CA" sz="2400" dirty="0">
                        <a:latin typeface="+mj-lt"/>
                      </a:endParaRPr>
                    </a:p>
                  </a:txBody>
                  <a:tcPr/>
                </a:tc>
                <a:extLst>
                  <a:ext uri="{0D108BD9-81ED-4DB2-BD59-A6C34878D82A}">
                    <a16:rowId xmlns:a16="http://schemas.microsoft.com/office/drawing/2014/main" xmlns="" val="10003"/>
                  </a:ext>
                </a:extLst>
              </a:tr>
              <a:tr h="696077">
                <a:tc>
                  <a:txBody>
                    <a:bodyPr/>
                    <a:lstStyle/>
                    <a:p>
                      <a:r>
                        <a:rPr lang="en-CA" sz="2400" b="1" dirty="0">
                          <a:latin typeface="+mj-lt"/>
                        </a:rPr>
                        <a:t>Service Companies</a:t>
                      </a:r>
                    </a:p>
                  </a:txBody>
                  <a:tcPr/>
                </a:tc>
                <a:tc>
                  <a:txBody>
                    <a:bodyPr/>
                    <a:lstStyle/>
                    <a:p>
                      <a:r>
                        <a:rPr lang="en-CA" sz="2400" dirty="0">
                          <a:latin typeface="+mj-lt"/>
                        </a:rPr>
                        <a:t>Repair and maintain</a:t>
                      </a:r>
                      <a:r>
                        <a:rPr lang="en-CA" sz="2400" baseline="0" dirty="0">
                          <a:latin typeface="+mj-lt"/>
                        </a:rPr>
                        <a:t> FP equipment</a:t>
                      </a:r>
                      <a:endParaRPr lang="en-CA" sz="2400" dirty="0">
                        <a:latin typeface="+mj-lt"/>
                      </a:endParaRPr>
                    </a:p>
                  </a:txBody>
                  <a:tcPr/>
                </a:tc>
                <a:extLst>
                  <a:ext uri="{0D108BD9-81ED-4DB2-BD59-A6C34878D82A}">
                    <a16:rowId xmlns:a16="http://schemas.microsoft.com/office/drawing/2014/main" xmlns="" val="10004"/>
                  </a:ext>
                </a:extLst>
              </a:tr>
              <a:tr h="696077">
                <a:tc>
                  <a:txBody>
                    <a:bodyPr/>
                    <a:lstStyle/>
                    <a:p>
                      <a:r>
                        <a:rPr lang="en-CA" sz="2400" b="1" dirty="0">
                          <a:latin typeface="+mj-lt"/>
                        </a:rPr>
                        <a:t>Consulting Engineers</a:t>
                      </a:r>
                    </a:p>
                  </a:txBody>
                  <a:tcPr/>
                </a:tc>
                <a:tc>
                  <a:txBody>
                    <a:bodyPr/>
                    <a:lstStyle/>
                    <a:p>
                      <a:r>
                        <a:rPr lang="en-CA" sz="2400" dirty="0">
                          <a:latin typeface="+mj-lt"/>
                        </a:rPr>
                        <a:t>Design</a:t>
                      </a:r>
                      <a:r>
                        <a:rPr lang="en-CA" sz="2400" baseline="0" dirty="0">
                          <a:latin typeface="+mj-lt"/>
                        </a:rPr>
                        <a:t> FP systems </a:t>
                      </a:r>
                      <a:endParaRPr lang="en-CA" sz="2400" dirty="0">
                        <a:latin typeface="+mj-lt"/>
                      </a:endParaRPr>
                    </a:p>
                  </a:txBody>
                  <a:tcPr/>
                </a:tc>
                <a:extLst>
                  <a:ext uri="{0D108BD9-81ED-4DB2-BD59-A6C34878D82A}">
                    <a16:rowId xmlns:a16="http://schemas.microsoft.com/office/drawing/2014/main" xmlns="" val="10005"/>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8" name="Rectangle 7"/>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Rectangle 8"/>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81000" y="533400"/>
            <a:ext cx="8229600" cy="1003300"/>
          </a:xfrm>
        </p:spPr>
        <p:txBody>
          <a:bodyPr>
            <a:normAutofit fontScale="90000"/>
          </a:bodyPr>
          <a:lstStyle/>
          <a:p>
            <a:pPr eaLnBrk="1" hangingPunct="1">
              <a:defRPr/>
            </a:pPr>
            <a:r>
              <a:rPr lang="en-US" altLang="en-US" sz="2700" dirty="0">
                <a:solidFill>
                  <a:schemeClr val="tx1"/>
                </a:solidFill>
                <a:effectLst>
                  <a:outerShdw blurRad="50800" dist="25400" dir="5400000" algn="ctr" rotWithShape="0">
                    <a:schemeClr val="tx1">
                      <a:alpha val="55000"/>
                    </a:schemeClr>
                  </a:outerShdw>
                </a:effectLst>
              </a:rPr>
              <a:t>Fluid Power Industry</a:t>
            </a:r>
            <a:r>
              <a:rPr lang="en-US" altLang="en-US" b="1" dirty="0">
                <a:solidFill>
                  <a:schemeClr val="tx1"/>
                </a:solidFill>
                <a:effectLst>
                  <a:outerShdw blurRad="50800" dist="25400" dir="5400000" algn="ctr" rotWithShape="0">
                    <a:schemeClr val="tx1">
                      <a:alpha val="55000"/>
                    </a:schemeClr>
                  </a:outerShdw>
                </a:effectLst>
              </a:rPr>
              <a:t/>
            </a:r>
            <a:br>
              <a:rPr lang="en-US" altLang="en-US" b="1" dirty="0">
                <a:solidFill>
                  <a:schemeClr val="tx1"/>
                </a:solidFill>
                <a:effectLst>
                  <a:outerShdw blurRad="50800" dist="25400" dir="5400000" algn="ctr" rotWithShape="0">
                    <a:schemeClr val="tx1">
                      <a:alpha val="55000"/>
                    </a:schemeClr>
                  </a:outerShdw>
                </a:effectLst>
              </a:rPr>
            </a:br>
            <a:r>
              <a:rPr lang="en-US" altLang="en-US" sz="4000" b="1" dirty="0">
                <a:solidFill>
                  <a:schemeClr val="tx1"/>
                </a:solidFill>
                <a:effectLst>
                  <a:outerShdw blurRad="50800" dist="25400" dir="5400000" algn="ctr" rotWithShape="0">
                    <a:schemeClr val="tx1">
                      <a:alpha val="55000"/>
                    </a:schemeClr>
                  </a:outerShdw>
                </a:effectLst>
              </a:rPr>
              <a:t>Manufacturers</a:t>
            </a:r>
            <a:endParaRPr lang="en-US" altLang="en-US" sz="4000" dirty="0">
              <a:solidFill>
                <a:schemeClr val="tx1"/>
              </a:solidFill>
              <a:effectLst>
                <a:outerShdw blurRad="50800" dist="25400" dir="5400000" algn="ctr" rotWithShape="0">
                  <a:schemeClr val="tx1">
                    <a:alpha val="55000"/>
                  </a:schemeClr>
                </a:outerShdw>
              </a:effectLst>
              <a:latin typeface="Times New Roman" pitchFamily="18" charset="0"/>
            </a:endParaRPr>
          </a:p>
        </p:txBody>
      </p:sp>
      <p:sp>
        <p:nvSpPr>
          <p:cNvPr id="119811" name="Rectangle 3"/>
          <p:cNvSpPr>
            <a:spLocks noGrp="1" noChangeArrowheads="1"/>
          </p:cNvSpPr>
          <p:nvPr>
            <p:ph idx="1"/>
          </p:nvPr>
        </p:nvSpPr>
        <p:spPr>
          <a:xfrm>
            <a:off x="539552" y="1952836"/>
            <a:ext cx="8183880" cy="3276364"/>
          </a:xfrm>
        </p:spPr>
        <p:txBody>
          <a:bodyPr/>
          <a:lstStyle/>
          <a:p>
            <a:pPr eaLnBrk="1" hangingPunct="1">
              <a:buClrTx/>
              <a:buFont typeface="Arial" panose="020B0604020202020204" pitchFamily="34" charset="0"/>
              <a:buChar char="•"/>
              <a:defRPr/>
            </a:pPr>
            <a:r>
              <a:rPr lang="en-US" altLang="en-US" dirty="0">
                <a:latin typeface="+mj-lt"/>
              </a:rPr>
              <a:t>Research and development of new products</a:t>
            </a:r>
          </a:p>
          <a:p>
            <a:pPr>
              <a:spcBef>
                <a:spcPts val="1800"/>
              </a:spcBef>
              <a:buClrTx/>
              <a:buFont typeface="Arial" panose="020B0604020202020204" pitchFamily="34" charset="0"/>
              <a:buChar char="•"/>
              <a:defRPr/>
            </a:pPr>
            <a:r>
              <a:rPr lang="en-US" altLang="en-US" dirty="0">
                <a:latin typeface="+mj-lt"/>
              </a:rPr>
              <a:t>Design of their own production facilities</a:t>
            </a:r>
          </a:p>
          <a:p>
            <a:pPr>
              <a:spcBef>
                <a:spcPts val="1800"/>
              </a:spcBef>
              <a:buClrTx/>
              <a:buFont typeface="Arial" panose="020B0604020202020204" pitchFamily="34" charset="0"/>
              <a:buChar char="•"/>
              <a:defRPr/>
            </a:pPr>
            <a:r>
              <a:rPr lang="en-US" altLang="en-US" dirty="0">
                <a:latin typeface="+mj-lt"/>
              </a:rPr>
              <a:t>Production maintenance</a:t>
            </a:r>
          </a:p>
          <a:p>
            <a:pPr>
              <a:spcBef>
                <a:spcPts val="1800"/>
              </a:spcBef>
              <a:buClrTx/>
              <a:buFont typeface="Arial" panose="020B0604020202020204" pitchFamily="34" charset="0"/>
              <a:buChar char="•"/>
              <a:defRPr/>
            </a:pPr>
            <a:r>
              <a:rPr lang="en-US" altLang="en-US" dirty="0">
                <a:latin typeface="+mj-lt"/>
              </a:rPr>
              <a:t>Technical support</a:t>
            </a:r>
          </a:p>
          <a:p>
            <a:pPr>
              <a:spcBef>
                <a:spcPts val="1800"/>
              </a:spcBef>
              <a:buClrTx/>
              <a:buFont typeface="Arial" panose="020B0604020202020204" pitchFamily="34" charset="0"/>
              <a:buChar char="•"/>
              <a:defRPr/>
            </a:pPr>
            <a:r>
              <a:rPr lang="en-US" altLang="en-US" dirty="0">
                <a:latin typeface="+mj-lt"/>
              </a:rPr>
              <a:t>Field sales and territory management</a:t>
            </a:r>
          </a:p>
          <a:p>
            <a:pPr eaLnBrk="1" hangingPunct="1">
              <a:defRPr/>
            </a:pPr>
            <a:endParaRPr lang="en-US" altLang="en-US" dirty="0"/>
          </a:p>
          <a:p>
            <a:pPr eaLnBrk="1" hangingPunct="1">
              <a:defRPr/>
            </a:pPr>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533400"/>
            <a:ext cx="8229600" cy="1003300"/>
          </a:xfrm>
        </p:spPr>
        <p:txBody>
          <a:bodyPr>
            <a:normAutofit fontScale="90000"/>
          </a:bodyPr>
          <a:lstStyle/>
          <a:p>
            <a:pPr eaLnBrk="1" hangingPunct="1">
              <a:defRPr/>
            </a:pPr>
            <a:r>
              <a:rPr lang="en-US" altLang="en-US" sz="2700" dirty="0">
                <a:solidFill>
                  <a:schemeClr val="tx1"/>
                </a:solidFill>
              </a:rPr>
              <a:t>A few</a:t>
            </a:r>
            <a:r>
              <a:rPr lang="en-US" altLang="en-US" sz="1600" dirty="0">
                <a:solidFill>
                  <a:schemeClr val="tx1"/>
                </a:solidFill>
              </a:rPr>
              <a:t/>
            </a:r>
            <a:br>
              <a:rPr lang="en-US" altLang="en-US" sz="1600" dirty="0">
                <a:solidFill>
                  <a:schemeClr val="tx1"/>
                </a:solidFill>
              </a:rPr>
            </a:br>
            <a:r>
              <a:rPr lang="en-US" altLang="en-US" sz="4000" b="1" dirty="0">
                <a:solidFill>
                  <a:schemeClr val="tx1"/>
                </a:solidFill>
              </a:rPr>
              <a:t>Fluid Power Manufacturers</a:t>
            </a:r>
            <a:endParaRPr lang="en-US" altLang="en-US" sz="4000" dirty="0">
              <a:solidFill>
                <a:schemeClr val="tx1"/>
              </a:solidFill>
              <a:effectLst/>
              <a:latin typeface="Times New Roman" pitchFamily="18" charset="0"/>
            </a:endParaRPr>
          </a:p>
        </p:txBody>
      </p:sp>
      <p:pic>
        <p:nvPicPr>
          <p:cNvPr id="17411" name="Picture 5"/>
          <p:cNvPicPr>
            <a:picLocks noChangeAspect="1" noChangeArrowheads="1"/>
          </p:cNvPicPr>
          <p:nvPr/>
        </p:nvPicPr>
        <p:blipFill>
          <a:blip r:embed="rId3" cstate="print"/>
          <a:srcRect/>
          <a:stretch>
            <a:fillRect/>
          </a:stretch>
        </p:blipFill>
        <p:spPr bwMode="auto">
          <a:xfrm>
            <a:off x="6444208" y="3916341"/>
            <a:ext cx="2076449" cy="732864"/>
          </a:xfrm>
          <a:prstGeom prst="rect">
            <a:avLst/>
          </a:prstGeom>
          <a:noFill/>
          <a:ln w="9525">
            <a:noFill/>
            <a:miter lim="800000"/>
            <a:headEnd/>
            <a:tailEnd/>
          </a:ln>
          <a:effectLst/>
        </p:spPr>
      </p:pic>
      <p:pic>
        <p:nvPicPr>
          <p:cNvPr id="17413" name="Picture 9" descr="Parker copy"/>
          <p:cNvPicPr>
            <a:picLocks noChangeAspect="1" noChangeArrowheads="1"/>
          </p:cNvPicPr>
          <p:nvPr/>
        </p:nvPicPr>
        <p:blipFill>
          <a:blip r:embed="rId4" cstate="print"/>
          <a:srcRect/>
          <a:stretch>
            <a:fillRect/>
          </a:stretch>
        </p:blipFill>
        <p:spPr bwMode="auto">
          <a:xfrm>
            <a:off x="4644008" y="3984975"/>
            <a:ext cx="1536103" cy="624682"/>
          </a:xfrm>
          <a:prstGeom prst="rect">
            <a:avLst/>
          </a:prstGeom>
          <a:noFill/>
          <a:ln w="9525">
            <a:noFill/>
            <a:miter lim="800000"/>
            <a:headEnd/>
            <a:tailEnd/>
          </a:ln>
        </p:spPr>
      </p:pic>
      <p:pic>
        <p:nvPicPr>
          <p:cNvPr id="17415" name="Picture 12"/>
          <p:cNvPicPr>
            <a:picLocks noChangeAspect="1" noChangeArrowheads="1"/>
          </p:cNvPicPr>
          <p:nvPr/>
        </p:nvPicPr>
        <p:blipFill>
          <a:blip r:embed="rId5" cstate="print"/>
          <a:srcRect/>
          <a:stretch>
            <a:fillRect/>
          </a:stretch>
        </p:blipFill>
        <p:spPr bwMode="auto">
          <a:xfrm>
            <a:off x="6583051" y="2079747"/>
            <a:ext cx="2113225" cy="394712"/>
          </a:xfrm>
          <a:prstGeom prst="rect">
            <a:avLst/>
          </a:prstGeom>
          <a:noFill/>
          <a:ln w="9525">
            <a:noFill/>
            <a:miter lim="800000"/>
            <a:headEnd/>
            <a:tailEnd/>
          </a:ln>
          <a:effectLst/>
        </p:spPr>
      </p:pic>
      <p:pic>
        <p:nvPicPr>
          <p:cNvPr id="17420" name="Picture 22" descr="SMC Corporate Logo">
            <a:hlinkClick r:id="rId6"/>
          </p:cNvPr>
          <p:cNvPicPr>
            <a:picLocks noChangeAspect="1" noChangeArrowheads="1"/>
          </p:cNvPicPr>
          <p:nvPr/>
        </p:nvPicPr>
        <p:blipFill>
          <a:blip r:embed="rId7" cstate="print"/>
          <a:srcRect/>
          <a:stretch>
            <a:fillRect/>
          </a:stretch>
        </p:blipFill>
        <p:spPr bwMode="auto">
          <a:xfrm>
            <a:off x="1691680" y="5028844"/>
            <a:ext cx="1496114" cy="575428"/>
          </a:xfrm>
          <a:prstGeom prst="rect">
            <a:avLst/>
          </a:prstGeom>
          <a:noFill/>
          <a:ln w="9525">
            <a:noFill/>
            <a:miter lim="800000"/>
            <a:headEnd/>
            <a:tailEnd/>
          </a:ln>
        </p:spPr>
      </p:pic>
      <p:pic>
        <p:nvPicPr>
          <p:cNvPr id="1026" name="Picture 2" descr="S:\_Logos\Higginson\Higginson_transparent.png"/>
          <p:cNvPicPr>
            <a:picLocks noChangeAspect="1" noChangeArrowheads="1"/>
          </p:cNvPicPr>
          <p:nvPr/>
        </p:nvPicPr>
        <p:blipFill>
          <a:blip r:embed="rId8" cstate="print"/>
          <a:srcRect/>
          <a:stretch>
            <a:fillRect/>
          </a:stretch>
        </p:blipFill>
        <p:spPr bwMode="auto">
          <a:xfrm>
            <a:off x="6120172" y="2985534"/>
            <a:ext cx="1176588" cy="704912"/>
          </a:xfrm>
          <a:prstGeom prst="rect">
            <a:avLst/>
          </a:prstGeom>
          <a:noFill/>
        </p:spPr>
      </p:pic>
      <p:pic>
        <p:nvPicPr>
          <p:cNvPr id="3" name="Picture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280206" y="2015103"/>
            <a:ext cx="1305559" cy="597538"/>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296363" y="2112029"/>
            <a:ext cx="1576090" cy="453469"/>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96291" y="1975141"/>
            <a:ext cx="927759" cy="717616"/>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96824" y="4110463"/>
            <a:ext cx="1697805" cy="408282"/>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765377" y="3066179"/>
            <a:ext cx="1061972" cy="600369"/>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367644" y="3031440"/>
            <a:ext cx="1194171" cy="602614"/>
          </a:xfrm>
          <a:prstGeom prst="rect">
            <a:avLst/>
          </a:prstGeom>
        </p:spPr>
      </p:pic>
      <p:pic>
        <p:nvPicPr>
          <p:cNvPr id="14" name="Picture 13"/>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2594220" y="4028201"/>
            <a:ext cx="1435280" cy="538230"/>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5847369" y="5047783"/>
            <a:ext cx="1722193" cy="414198"/>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26" name="Rectangle 2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7" name="Rectangle 2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extLst>
      <p:ext uri="{BB962C8B-B14F-4D97-AF65-F5344CB8AC3E}">
        <p14:creationId xmlns:p14="http://schemas.microsoft.com/office/powerpoint/2010/main" xmlns="" val="2737044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533400"/>
            <a:ext cx="8229600" cy="1003300"/>
          </a:xfrm>
        </p:spPr>
        <p:txBody>
          <a:bodyPr>
            <a:normAutofit fontScale="90000"/>
          </a:bodyPr>
          <a:lstStyle/>
          <a:p>
            <a:pPr eaLnBrk="1" hangingPunct="1">
              <a:defRPr/>
            </a:pPr>
            <a:r>
              <a:rPr lang="en-US" altLang="en-US" sz="2700" dirty="0">
                <a:solidFill>
                  <a:schemeClr val="tx1"/>
                </a:solidFill>
                <a:effectLst>
                  <a:outerShdw blurRad="50800" dist="25400" dir="5400000" algn="ctr" rotWithShape="0">
                    <a:schemeClr val="tx1">
                      <a:alpha val="54000"/>
                    </a:schemeClr>
                  </a:outerShdw>
                </a:effectLst>
              </a:rPr>
              <a:t>Fluid Power Industry</a:t>
            </a:r>
            <a:r>
              <a:rPr lang="en-US" altLang="en-US" b="1" dirty="0">
                <a:solidFill>
                  <a:schemeClr val="tx1"/>
                </a:solidFill>
                <a:effectLst>
                  <a:outerShdw blurRad="50800" dist="25400" dir="5400000" algn="ctr" rotWithShape="0">
                    <a:schemeClr val="tx1">
                      <a:alpha val="54000"/>
                    </a:schemeClr>
                  </a:outerShdw>
                </a:effectLst>
              </a:rPr>
              <a:t/>
            </a:r>
            <a:br>
              <a:rPr lang="en-US" altLang="en-US" b="1" dirty="0">
                <a:solidFill>
                  <a:schemeClr val="tx1"/>
                </a:solidFill>
                <a:effectLst>
                  <a:outerShdw blurRad="50800" dist="25400" dir="5400000" algn="ctr" rotWithShape="0">
                    <a:schemeClr val="tx1">
                      <a:alpha val="54000"/>
                    </a:schemeClr>
                  </a:outerShdw>
                </a:effectLst>
              </a:rPr>
            </a:br>
            <a:r>
              <a:rPr lang="en-US" altLang="en-US" sz="4000" b="1" dirty="0">
                <a:solidFill>
                  <a:schemeClr val="tx1"/>
                </a:solidFill>
                <a:effectLst>
                  <a:outerShdw blurRad="50800" dist="25400" dir="5400000" algn="ctr" rotWithShape="0">
                    <a:schemeClr val="tx1">
                      <a:alpha val="54000"/>
                    </a:schemeClr>
                  </a:outerShdw>
                </a:effectLst>
              </a:rPr>
              <a:t>Distributors</a:t>
            </a:r>
            <a:endParaRPr lang="en-US" altLang="en-US" sz="4000" dirty="0">
              <a:solidFill>
                <a:schemeClr val="tx1"/>
              </a:solidFill>
              <a:effectLst>
                <a:outerShdw blurRad="50800" dist="25400" dir="5400000" algn="ctr" rotWithShape="0">
                  <a:schemeClr val="tx1">
                    <a:alpha val="54000"/>
                  </a:schemeClr>
                </a:outerShdw>
              </a:effectLst>
              <a:latin typeface="Times New Roman" pitchFamily="18" charset="0"/>
            </a:endParaRPr>
          </a:p>
        </p:txBody>
      </p:sp>
      <p:sp>
        <p:nvSpPr>
          <p:cNvPr id="117763" name="Rectangle 3"/>
          <p:cNvSpPr>
            <a:spLocks noGrp="1" noChangeArrowheads="1"/>
          </p:cNvSpPr>
          <p:nvPr>
            <p:ph idx="1"/>
          </p:nvPr>
        </p:nvSpPr>
        <p:spPr>
          <a:xfrm>
            <a:off x="457200" y="1808820"/>
            <a:ext cx="8229600" cy="3924436"/>
          </a:xfrm>
        </p:spPr>
        <p:txBody>
          <a:bodyPr/>
          <a:lstStyle/>
          <a:p>
            <a:pPr eaLnBrk="1" hangingPunct="1">
              <a:buClrTx/>
              <a:buFont typeface="Arial" panose="020B0604020202020204" pitchFamily="34" charset="0"/>
              <a:buChar char="•"/>
              <a:defRPr/>
            </a:pPr>
            <a:r>
              <a:rPr lang="en-US" altLang="en-US" dirty="0">
                <a:latin typeface="+mj-lt"/>
              </a:rPr>
              <a:t>Warehousing and reselling of components</a:t>
            </a:r>
          </a:p>
          <a:p>
            <a:pPr>
              <a:spcBef>
                <a:spcPts val="1800"/>
              </a:spcBef>
              <a:buClrTx/>
              <a:buFont typeface="Arial" panose="020B0604020202020204" pitchFamily="34" charset="0"/>
              <a:buChar char="•"/>
              <a:defRPr/>
            </a:pPr>
            <a:r>
              <a:rPr lang="en-US" altLang="en-US" dirty="0">
                <a:latin typeface="+mj-lt"/>
              </a:rPr>
              <a:t>Packaging of components into kits</a:t>
            </a:r>
          </a:p>
          <a:p>
            <a:pPr>
              <a:spcBef>
                <a:spcPts val="1800"/>
              </a:spcBef>
              <a:buClrTx/>
              <a:buFont typeface="Arial" panose="020B0604020202020204" pitchFamily="34" charset="0"/>
              <a:buChar char="•"/>
              <a:defRPr/>
            </a:pPr>
            <a:r>
              <a:rPr lang="en-US" altLang="en-US" dirty="0">
                <a:latin typeface="+mj-lt"/>
              </a:rPr>
              <a:t>Simple assembly of components</a:t>
            </a:r>
          </a:p>
          <a:p>
            <a:pPr>
              <a:spcBef>
                <a:spcPts val="1800"/>
              </a:spcBef>
              <a:buClrTx/>
              <a:buFont typeface="Arial" panose="020B0604020202020204" pitchFamily="34" charset="0"/>
              <a:buChar char="•"/>
              <a:defRPr/>
            </a:pPr>
            <a:r>
              <a:rPr lang="en-US" altLang="en-US" dirty="0">
                <a:latin typeface="+mj-lt"/>
              </a:rPr>
              <a:t>Manufacturing of systems</a:t>
            </a:r>
          </a:p>
          <a:p>
            <a:pPr>
              <a:spcBef>
                <a:spcPts val="1800"/>
              </a:spcBef>
              <a:buClrTx/>
              <a:buFont typeface="Arial" panose="020B0604020202020204" pitchFamily="34" charset="0"/>
              <a:buChar char="•"/>
              <a:defRPr/>
            </a:pPr>
            <a:r>
              <a:rPr lang="en-US" altLang="en-US" dirty="0">
                <a:latin typeface="+mj-lt"/>
              </a:rPr>
              <a:t>Engineering services</a:t>
            </a:r>
          </a:p>
          <a:p>
            <a:pPr>
              <a:spcBef>
                <a:spcPts val="1800"/>
              </a:spcBef>
              <a:buClrTx/>
              <a:buFont typeface="Arial" panose="020B0604020202020204" pitchFamily="34" charset="0"/>
              <a:buChar char="•"/>
              <a:defRPr/>
            </a:pPr>
            <a:r>
              <a:rPr lang="en-US" altLang="en-US" dirty="0">
                <a:latin typeface="+mj-lt"/>
              </a:rPr>
              <a:t>Field and bench service</a:t>
            </a:r>
          </a:p>
          <a:p>
            <a:pPr eaLnBrk="1" hangingPunct="1">
              <a:defRPr/>
            </a:pPr>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 y="533400"/>
            <a:ext cx="8229600" cy="1003300"/>
          </a:xfrm>
        </p:spPr>
        <p:txBody>
          <a:bodyPr>
            <a:normAutofit fontScale="90000"/>
          </a:bodyPr>
          <a:lstStyle/>
          <a:p>
            <a:pPr eaLnBrk="1" hangingPunct="1">
              <a:defRPr/>
            </a:pPr>
            <a:r>
              <a:rPr lang="en-US" altLang="en-US" sz="2800" dirty="0">
                <a:solidFill>
                  <a:schemeClr val="tx1"/>
                </a:solidFill>
                <a:effectLst>
                  <a:outerShdw blurRad="50800" dist="25400" dir="5400000" algn="ctr" rotWithShape="0">
                    <a:schemeClr val="tx2">
                      <a:alpha val="55000"/>
                    </a:schemeClr>
                  </a:outerShdw>
                </a:effectLst>
              </a:rPr>
              <a:t>Fluid Power Industry</a:t>
            </a:r>
            <a:r>
              <a:rPr lang="en-US" altLang="en-US" b="1" dirty="0">
                <a:solidFill>
                  <a:schemeClr val="tx1"/>
                </a:solidFill>
                <a:effectLst>
                  <a:outerShdw blurRad="50800" dist="25400" dir="5400000" algn="ctr" rotWithShape="0">
                    <a:schemeClr val="tx2">
                      <a:alpha val="55000"/>
                    </a:schemeClr>
                  </a:outerShdw>
                </a:effectLst>
              </a:rPr>
              <a:t/>
            </a:r>
            <a:br>
              <a:rPr lang="en-US" altLang="en-US" b="1" dirty="0">
                <a:solidFill>
                  <a:schemeClr val="tx1"/>
                </a:solidFill>
                <a:effectLst>
                  <a:outerShdw blurRad="50800" dist="25400" dir="5400000" algn="ctr" rotWithShape="0">
                    <a:schemeClr val="tx2">
                      <a:alpha val="55000"/>
                    </a:schemeClr>
                  </a:outerShdw>
                </a:effectLst>
              </a:rPr>
            </a:br>
            <a:r>
              <a:rPr lang="en-US" altLang="en-US" b="1" dirty="0">
                <a:solidFill>
                  <a:schemeClr val="tx1"/>
                </a:solidFill>
                <a:effectLst>
                  <a:outerShdw blurRad="50800" dist="25400" dir="5400000" algn="ctr" rotWithShape="0">
                    <a:schemeClr val="tx2">
                      <a:alpha val="55000"/>
                    </a:schemeClr>
                  </a:outerShdw>
                </a:effectLst>
              </a:rPr>
              <a:t>Machine Builders</a:t>
            </a:r>
            <a:endParaRPr lang="en-US" altLang="en-US" dirty="0">
              <a:solidFill>
                <a:schemeClr val="tx1"/>
              </a:solidFill>
              <a:effectLst>
                <a:outerShdw blurRad="50800" dist="25400" dir="5400000" algn="ctr" rotWithShape="0">
                  <a:schemeClr val="tx2">
                    <a:alpha val="55000"/>
                  </a:schemeClr>
                </a:outerShdw>
              </a:effectLst>
              <a:latin typeface="Times New Roman" pitchFamily="18" charset="0"/>
            </a:endParaRPr>
          </a:p>
        </p:txBody>
      </p:sp>
      <p:sp>
        <p:nvSpPr>
          <p:cNvPr id="107523" name="Rectangle 3"/>
          <p:cNvSpPr>
            <a:spLocks noGrp="1" noChangeArrowheads="1"/>
          </p:cNvSpPr>
          <p:nvPr>
            <p:ph idx="1"/>
          </p:nvPr>
        </p:nvSpPr>
        <p:spPr>
          <a:xfrm>
            <a:off x="431540" y="1988840"/>
            <a:ext cx="8183880" cy="2520280"/>
          </a:xfrm>
        </p:spPr>
        <p:txBody>
          <a:bodyPr/>
          <a:lstStyle/>
          <a:p>
            <a:pPr eaLnBrk="1" hangingPunct="1">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Design and build specialized or multi-purpose machines or sub-assemblies</a:t>
            </a:r>
          </a:p>
          <a:p>
            <a:pPr>
              <a:spcBef>
                <a:spcPts val="1800"/>
              </a:spcBef>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Examples include packaging equipment, welding robots, off-road equipment</a:t>
            </a:r>
          </a:p>
          <a:p>
            <a:pPr eaLnBrk="1" hangingPunct="1">
              <a:defRPr/>
            </a:pPr>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extLst>
      <p:ext uri="{BB962C8B-B14F-4D97-AF65-F5344CB8AC3E}">
        <p14:creationId xmlns:p14="http://schemas.microsoft.com/office/powerpoint/2010/main" xmlns="" val="411561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 y="533400"/>
            <a:ext cx="8229600" cy="1003300"/>
          </a:xfrm>
        </p:spPr>
        <p:txBody>
          <a:bodyPr>
            <a:normAutofit fontScale="90000"/>
          </a:bodyPr>
          <a:lstStyle/>
          <a:p>
            <a:pPr eaLnBrk="1" hangingPunct="1">
              <a:defRPr/>
            </a:pPr>
            <a:r>
              <a:rPr lang="en-US" altLang="en-US" sz="2700" dirty="0">
                <a:solidFill>
                  <a:schemeClr val="tx1"/>
                </a:solidFill>
                <a:effectLst>
                  <a:outerShdw blurRad="50800" dist="25400" dir="5400000" algn="ctr" rotWithShape="0">
                    <a:schemeClr val="tx2">
                      <a:alpha val="55000"/>
                    </a:schemeClr>
                  </a:outerShdw>
                </a:effectLst>
              </a:rPr>
              <a:t>Fluid Power Industry</a:t>
            </a:r>
            <a:r>
              <a:rPr lang="en-US" altLang="en-US" b="1" dirty="0">
                <a:solidFill>
                  <a:schemeClr val="tx1"/>
                </a:solidFill>
                <a:effectLst>
                  <a:outerShdw blurRad="50800" dist="25400" dir="5400000" algn="ctr" rotWithShape="0">
                    <a:schemeClr val="tx2">
                      <a:alpha val="55000"/>
                    </a:schemeClr>
                  </a:outerShdw>
                </a:effectLst>
              </a:rPr>
              <a:t/>
            </a:r>
            <a:br>
              <a:rPr lang="en-US" altLang="en-US" b="1" dirty="0">
                <a:solidFill>
                  <a:schemeClr val="tx1"/>
                </a:solidFill>
                <a:effectLst>
                  <a:outerShdw blurRad="50800" dist="25400" dir="5400000" algn="ctr" rotWithShape="0">
                    <a:schemeClr val="tx2">
                      <a:alpha val="55000"/>
                    </a:schemeClr>
                  </a:outerShdw>
                </a:effectLst>
              </a:rPr>
            </a:br>
            <a:r>
              <a:rPr lang="en-US" altLang="en-US" sz="4000" b="1" dirty="0">
                <a:solidFill>
                  <a:schemeClr val="tx1"/>
                </a:solidFill>
                <a:effectLst>
                  <a:outerShdw blurRad="50800" dist="25400" dir="5400000" algn="ctr" rotWithShape="0">
                    <a:schemeClr val="tx2">
                      <a:alpha val="55000"/>
                    </a:schemeClr>
                  </a:outerShdw>
                </a:effectLst>
              </a:rPr>
              <a:t>End Users</a:t>
            </a:r>
            <a:endParaRPr lang="en-US" altLang="en-US" sz="4000" dirty="0">
              <a:solidFill>
                <a:schemeClr val="tx1"/>
              </a:solidFill>
              <a:effectLst>
                <a:outerShdw blurRad="50800" dist="25400" dir="5400000" algn="ctr" rotWithShape="0">
                  <a:schemeClr val="tx2">
                    <a:alpha val="55000"/>
                  </a:schemeClr>
                </a:outerShdw>
              </a:effectLst>
              <a:latin typeface="Times New Roman" pitchFamily="18" charset="0"/>
            </a:endParaRPr>
          </a:p>
        </p:txBody>
      </p:sp>
      <p:sp>
        <p:nvSpPr>
          <p:cNvPr id="107523" name="Rectangle 3"/>
          <p:cNvSpPr>
            <a:spLocks noGrp="1" noChangeArrowheads="1"/>
          </p:cNvSpPr>
          <p:nvPr>
            <p:ph idx="1"/>
          </p:nvPr>
        </p:nvSpPr>
        <p:spPr>
          <a:xfrm>
            <a:off x="431540" y="1988840"/>
            <a:ext cx="8183880" cy="3420380"/>
          </a:xfrm>
        </p:spPr>
        <p:txBody>
          <a:bodyPr/>
          <a:lstStyle/>
          <a:p>
            <a:pPr eaLnBrk="1" hangingPunct="1">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Use fluid power components or systems in their production processes, e.g. hydraulic cylinders on stamping presses</a:t>
            </a:r>
          </a:p>
          <a:p>
            <a:pPr>
              <a:spcBef>
                <a:spcPts val="1800"/>
              </a:spcBef>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Production engineering – improving efficiency</a:t>
            </a:r>
          </a:p>
          <a:p>
            <a:pPr>
              <a:spcBef>
                <a:spcPts val="1800"/>
              </a:spcBef>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Maintenance, e.g. filtration, to prevent breakdowns. </a:t>
            </a:r>
          </a:p>
          <a:p>
            <a:pPr eaLnBrk="1" hangingPunct="1">
              <a:defRPr/>
            </a:pPr>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96336" y="6009667"/>
            <a:ext cx="1504336" cy="509020"/>
          </a:xfrm>
          <a:prstGeom prst="rect">
            <a:avLst/>
          </a:prstGeom>
        </p:spPr>
      </p:pic>
      <p:sp>
        <p:nvSpPr>
          <p:cNvPr id="7" name="Rectangle 6"/>
          <p:cNvSpPr/>
          <p:nvPr/>
        </p:nvSpPr>
        <p:spPr>
          <a:xfrm>
            <a:off x="0" y="6563032"/>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350" dirty="0">
              <a:solidFill>
                <a:prstClr val="white"/>
              </a:solidFill>
            </a:endParaRPr>
          </a:p>
        </p:txBody>
      </p:sp>
      <p:sp>
        <p:nvSpPr>
          <p:cNvPr id="9" name="Rectangle 8"/>
          <p:cNvSpPr/>
          <p:nvPr/>
        </p:nvSpPr>
        <p:spPr>
          <a:xfrm>
            <a:off x="0"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350" dirty="0">
              <a:solidFill>
                <a:prstClr val="white"/>
              </a:solidFill>
            </a:endParaRPr>
          </a:p>
        </p:txBody>
      </p:sp>
      <p:sp>
        <p:nvSpPr>
          <p:cNvPr id="10" name="Rectangle 2"/>
          <p:cNvSpPr txBox="1">
            <a:spLocks noChangeArrowheads="1"/>
          </p:cNvSpPr>
          <p:nvPr/>
        </p:nvSpPr>
        <p:spPr>
          <a:xfrm>
            <a:off x="1331640" y="1448780"/>
            <a:ext cx="6264696" cy="1368152"/>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ysClr val="windowText" lastClr="000000"/>
                </a:solidFill>
                <a:effectLst>
                  <a:outerShdw blurRad="50800" dist="25400" dir="5400000" algn="ctr" rotWithShape="0">
                    <a:schemeClr val="tx1">
                      <a:alpha val="55000"/>
                    </a:schemeClr>
                  </a:outerShdw>
                </a:effectLst>
                <a:uLnTx/>
                <a:uFillTx/>
                <a:latin typeface="Arial"/>
                <a:ea typeface="+mj-ea"/>
                <a:cs typeface="+mj-cs"/>
              </a:rPr>
              <a:t>FLUID POWER =</a:t>
            </a:r>
            <a:br>
              <a:rPr kumimoji="0" lang="en-US" altLang="en-US" sz="3600" b="1" i="0" u="none" strike="noStrike" kern="1200" cap="none" spc="0" normalizeH="0" baseline="0" noProof="0" dirty="0">
                <a:ln>
                  <a:noFill/>
                </a:ln>
                <a:solidFill>
                  <a:sysClr val="windowText" lastClr="000000"/>
                </a:solidFill>
                <a:effectLst>
                  <a:outerShdw blurRad="50800" dist="25400" dir="5400000" algn="ctr" rotWithShape="0">
                    <a:schemeClr val="tx1">
                      <a:alpha val="55000"/>
                    </a:schemeClr>
                  </a:outerShdw>
                </a:effectLst>
                <a:uLnTx/>
                <a:uFillTx/>
                <a:latin typeface="Arial"/>
                <a:ea typeface="+mj-ea"/>
                <a:cs typeface="+mj-cs"/>
              </a:rPr>
            </a:br>
            <a:r>
              <a:rPr kumimoji="0" lang="en-US" altLang="en-US" sz="3600" b="1" i="0" u="none" strike="noStrike" kern="1200" cap="none" spc="0" normalizeH="0" baseline="0" noProof="0" dirty="0">
                <a:ln>
                  <a:noFill/>
                </a:ln>
                <a:solidFill>
                  <a:sysClr val="windowText" lastClr="000000"/>
                </a:solidFill>
                <a:effectLst>
                  <a:outerShdw blurRad="50800" dist="25400" dir="5400000" algn="ctr" rotWithShape="0">
                    <a:schemeClr val="tx1">
                      <a:alpha val="55000"/>
                    </a:schemeClr>
                  </a:outerShdw>
                </a:effectLst>
                <a:uLnTx/>
                <a:uFillTx/>
                <a:latin typeface="Arial"/>
                <a:ea typeface="+mj-ea"/>
                <a:cs typeface="+mj-cs"/>
              </a:rPr>
              <a:t>Hydraulic + Pneumatics</a:t>
            </a:r>
            <a:endParaRPr kumimoji="0" lang="en-US" altLang="en-US" sz="3600" b="1" i="0" u="none" strike="noStrike" kern="1200" cap="none" spc="0" normalizeH="0" baseline="0" noProof="0" dirty="0">
              <a:ln>
                <a:noFill/>
              </a:ln>
              <a:solidFill>
                <a:sysClr val="windowText" lastClr="000000"/>
              </a:solidFill>
              <a:effectLst>
                <a:outerShdw blurRad="50800" dist="25400" dir="5400000" algn="ctr" rotWithShape="0">
                  <a:schemeClr val="tx1">
                    <a:alpha val="55000"/>
                  </a:schemeClr>
                </a:outerShdw>
              </a:effectLst>
              <a:uLnTx/>
              <a:uFillTx/>
              <a:latin typeface="Times New Roman" pitchFamily="18" charset="0"/>
              <a:ea typeface="+mj-ea"/>
              <a:cs typeface="+mj-cs"/>
            </a:endParaRPr>
          </a:p>
        </p:txBody>
      </p:sp>
      <p:sp>
        <p:nvSpPr>
          <p:cNvPr id="11" name="Rectangle 10"/>
          <p:cNvSpPr/>
          <p:nvPr/>
        </p:nvSpPr>
        <p:spPr>
          <a:xfrm>
            <a:off x="445576" y="3133417"/>
            <a:ext cx="8244916" cy="2923877"/>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0" cap="none" spc="0" normalizeH="0" baseline="0" noProof="0" dirty="0">
                <a:ln>
                  <a:noFill/>
                </a:ln>
                <a:solidFill>
                  <a:prstClr val="black"/>
                </a:solidFill>
                <a:effectLst/>
                <a:uLnTx/>
                <a:uFillTx/>
                <a:latin typeface="Arial"/>
              </a:rPr>
              <a:t>Has and will continue to play a major role in powering the equipment that a modern society needs to sustain itself and grow</a:t>
            </a:r>
          </a:p>
          <a:p>
            <a:pPr marL="342900" marR="0" lvl="0" indent="-342900" defTabSz="91440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CA" sz="2800" b="0" i="0" u="none" strike="noStrike" kern="0" cap="none" spc="0" normalizeH="0" baseline="0" noProof="0" dirty="0">
                <a:ln>
                  <a:noFill/>
                </a:ln>
                <a:solidFill>
                  <a:prstClr val="black"/>
                </a:solidFill>
                <a:effectLst/>
                <a:uLnTx/>
                <a:uFillTx/>
                <a:latin typeface="Arial"/>
              </a:rPr>
              <a:t>Is a technology and industry with excellent job opportunities</a:t>
            </a:r>
          </a:p>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0" cap="none" spc="0" normalizeH="0" baseline="0" noProof="0" dirty="0">
              <a:ln>
                <a:noFill/>
              </a:ln>
              <a:solidFill>
                <a:prstClr val="black"/>
              </a:solidFill>
              <a:effectLst/>
              <a:uLnTx/>
              <a:uFillTx/>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1413" y="368661"/>
            <a:ext cx="2198361" cy="167417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60232" y="124349"/>
            <a:ext cx="2143125" cy="2143125"/>
          </a:xfrm>
          <a:prstGeom prst="rect">
            <a:avLst/>
          </a:prstGeom>
        </p:spPr>
      </p:pic>
    </p:spTree>
    <p:extLst>
      <p:ext uri="{BB962C8B-B14F-4D97-AF65-F5344CB8AC3E}">
        <p14:creationId xmlns:p14="http://schemas.microsoft.com/office/powerpoint/2010/main" xmlns="" val="289503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81000" y="533400"/>
            <a:ext cx="8229600" cy="1003300"/>
          </a:xfrm>
        </p:spPr>
        <p:txBody>
          <a:bodyPr>
            <a:normAutofit fontScale="90000"/>
          </a:bodyPr>
          <a:lstStyle/>
          <a:p>
            <a:pPr eaLnBrk="1" hangingPunct="1">
              <a:defRPr/>
            </a:pPr>
            <a:r>
              <a:rPr lang="en-US" altLang="en-US" sz="2700" dirty="0">
                <a:solidFill>
                  <a:schemeClr val="tx1"/>
                </a:solidFill>
                <a:effectLst>
                  <a:outerShdw blurRad="50800" dist="25400" dir="5400000" algn="ctr" rotWithShape="0">
                    <a:schemeClr val="tx1">
                      <a:alpha val="55000"/>
                    </a:schemeClr>
                  </a:outerShdw>
                </a:effectLst>
              </a:rPr>
              <a:t>Fluid Power Industry</a:t>
            </a:r>
            <a:r>
              <a:rPr lang="en-US" altLang="en-US" b="1" dirty="0">
                <a:solidFill>
                  <a:schemeClr val="tx1"/>
                </a:solidFill>
                <a:effectLst>
                  <a:outerShdw blurRad="50800" dist="25400" dir="5400000" algn="ctr" rotWithShape="0">
                    <a:schemeClr val="tx1">
                      <a:alpha val="55000"/>
                    </a:schemeClr>
                  </a:outerShdw>
                </a:effectLst>
              </a:rPr>
              <a:t/>
            </a:r>
            <a:br>
              <a:rPr lang="en-US" altLang="en-US" b="1" dirty="0">
                <a:solidFill>
                  <a:schemeClr val="tx1"/>
                </a:solidFill>
                <a:effectLst>
                  <a:outerShdw blurRad="50800" dist="25400" dir="5400000" algn="ctr" rotWithShape="0">
                    <a:schemeClr val="tx1">
                      <a:alpha val="55000"/>
                    </a:schemeClr>
                  </a:outerShdw>
                </a:effectLst>
              </a:rPr>
            </a:br>
            <a:r>
              <a:rPr lang="en-US" altLang="en-US" sz="4000" b="1" dirty="0">
                <a:solidFill>
                  <a:schemeClr val="tx1"/>
                </a:solidFill>
                <a:effectLst>
                  <a:outerShdw blurRad="50800" dist="25400" dir="5400000" algn="ctr" rotWithShape="0">
                    <a:schemeClr val="tx1">
                      <a:alpha val="55000"/>
                    </a:schemeClr>
                  </a:outerShdw>
                </a:effectLst>
              </a:rPr>
              <a:t>Service Companies</a:t>
            </a:r>
            <a:endParaRPr lang="en-US" altLang="en-US" sz="4000" dirty="0">
              <a:solidFill>
                <a:schemeClr val="tx1"/>
              </a:solidFill>
              <a:effectLst>
                <a:outerShdw blurRad="50800" dist="25400" dir="5400000" algn="ctr" rotWithShape="0">
                  <a:schemeClr val="tx1">
                    <a:alpha val="55000"/>
                  </a:schemeClr>
                </a:outerShdw>
              </a:effectLst>
              <a:latin typeface="Times New Roman" pitchFamily="18" charset="0"/>
            </a:endParaRPr>
          </a:p>
        </p:txBody>
      </p:sp>
      <p:pic>
        <p:nvPicPr>
          <p:cNvPr id="21508" name="Picture 4" descr="Service bench shot"/>
          <p:cNvPicPr>
            <a:picLocks noChangeAspect="1" noChangeArrowheads="1"/>
          </p:cNvPicPr>
          <p:nvPr/>
        </p:nvPicPr>
        <p:blipFill>
          <a:blip r:embed="rId3" cstate="print"/>
          <a:srcRect/>
          <a:stretch>
            <a:fillRect/>
          </a:stretch>
        </p:blipFill>
        <p:spPr bwMode="auto">
          <a:xfrm>
            <a:off x="2663788" y="2996952"/>
            <a:ext cx="3586120" cy="2844316"/>
          </a:xfrm>
          <a:prstGeom prst="rect">
            <a:avLst/>
          </a:prstGeom>
          <a:noFill/>
          <a:ln w="25400">
            <a:solidFill>
              <a:schemeClr val="tx1"/>
            </a:solidFill>
            <a:miter lim="800000"/>
            <a:headEnd/>
            <a:tailEnd/>
          </a:ln>
        </p:spPr>
      </p:pic>
      <p:sp>
        <p:nvSpPr>
          <p:cNvPr id="7" name="TextBox 6"/>
          <p:cNvSpPr txBox="1"/>
          <p:nvPr/>
        </p:nvSpPr>
        <p:spPr>
          <a:xfrm>
            <a:off x="395536" y="1736814"/>
            <a:ext cx="8068630" cy="954107"/>
          </a:xfrm>
          <a:prstGeom prst="rect">
            <a:avLst/>
          </a:prstGeom>
          <a:noFill/>
        </p:spPr>
        <p:txBody>
          <a:bodyPr wrap="square" rtlCol="0">
            <a:spAutoFit/>
          </a:bodyPr>
          <a:lstStyle/>
          <a:p>
            <a:pPr marL="457200" indent="-457200" fontAlgn="auto">
              <a:spcBef>
                <a:spcPts val="250"/>
              </a:spcBef>
              <a:spcAft>
                <a:spcPts val="0"/>
              </a:spcAft>
              <a:buSzPct val="80000"/>
              <a:buFont typeface="Arial" panose="020B0604020202020204" pitchFamily="34" charset="0"/>
              <a:buChar char="•"/>
              <a:defRPr/>
            </a:pPr>
            <a:r>
              <a:rPr lang="en-US" altLang="en-US" sz="2800" dirty="0">
                <a:solidFill>
                  <a:prstClr val="black"/>
                </a:solidFill>
                <a:latin typeface="Arial" panose="020B0604020202020204" pitchFamily="34" charset="0"/>
                <a:cs typeface="Arial" panose="020B0604020202020204" pitchFamily="34" charset="0"/>
              </a:rPr>
              <a:t>Repair and maintain fluid power components or systems usually at end users</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8" name="Rectangle 7"/>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Rectangle 8"/>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 y="533400"/>
            <a:ext cx="8229600" cy="1003300"/>
          </a:xfrm>
        </p:spPr>
        <p:txBody>
          <a:bodyPr>
            <a:normAutofit fontScale="90000"/>
          </a:bodyPr>
          <a:lstStyle/>
          <a:p>
            <a:pPr eaLnBrk="1" hangingPunct="1">
              <a:defRPr/>
            </a:pPr>
            <a:r>
              <a:rPr lang="en-US" altLang="en-US" sz="2700" dirty="0">
                <a:solidFill>
                  <a:schemeClr val="tx1"/>
                </a:solidFill>
                <a:effectLst>
                  <a:outerShdw blurRad="50800" dist="25400" dir="5400000" algn="ctr" rotWithShape="0">
                    <a:schemeClr val="tx2">
                      <a:alpha val="55000"/>
                    </a:schemeClr>
                  </a:outerShdw>
                </a:effectLst>
              </a:rPr>
              <a:t>Fluid Power Industry</a:t>
            </a:r>
            <a:r>
              <a:rPr lang="en-US" altLang="en-US" b="1" dirty="0">
                <a:solidFill>
                  <a:schemeClr val="tx1"/>
                </a:solidFill>
                <a:effectLst>
                  <a:outerShdw blurRad="50800" dist="25400" dir="5400000" algn="ctr" rotWithShape="0">
                    <a:schemeClr val="tx2">
                      <a:alpha val="55000"/>
                    </a:schemeClr>
                  </a:outerShdw>
                </a:effectLst>
              </a:rPr>
              <a:t/>
            </a:r>
            <a:br>
              <a:rPr lang="en-US" altLang="en-US" b="1" dirty="0">
                <a:solidFill>
                  <a:schemeClr val="tx1"/>
                </a:solidFill>
                <a:effectLst>
                  <a:outerShdw blurRad="50800" dist="25400" dir="5400000" algn="ctr" rotWithShape="0">
                    <a:schemeClr val="tx2">
                      <a:alpha val="55000"/>
                    </a:schemeClr>
                  </a:outerShdw>
                </a:effectLst>
              </a:rPr>
            </a:br>
            <a:r>
              <a:rPr lang="en-US" altLang="en-US" sz="4000" b="1" dirty="0">
                <a:solidFill>
                  <a:schemeClr val="tx1"/>
                </a:solidFill>
                <a:effectLst>
                  <a:outerShdw blurRad="50800" dist="25400" dir="5400000" algn="ctr" rotWithShape="0">
                    <a:schemeClr val="tx2">
                      <a:alpha val="55000"/>
                    </a:schemeClr>
                  </a:outerShdw>
                </a:effectLst>
              </a:rPr>
              <a:t>Consulting Engineers</a:t>
            </a:r>
            <a:endParaRPr lang="en-US" altLang="en-US" dirty="0">
              <a:solidFill>
                <a:schemeClr val="tx1"/>
              </a:solidFill>
              <a:effectLst>
                <a:outerShdw blurRad="50800" dist="25400" dir="5400000" algn="ctr" rotWithShape="0">
                  <a:schemeClr val="tx2">
                    <a:alpha val="55000"/>
                  </a:schemeClr>
                </a:outerShdw>
              </a:effectLst>
              <a:latin typeface="Times New Roman" pitchFamily="18" charset="0"/>
            </a:endParaRPr>
          </a:p>
        </p:txBody>
      </p:sp>
      <p:sp>
        <p:nvSpPr>
          <p:cNvPr id="107523" name="Rectangle 3"/>
          <p:cNvSpPr>
            <a:spLocks noGrp="1" noChangeArrowheads="1"/>
          </p:cNvSpPr>
          <p:nvPr>
            <p:ph idx="1"/>
          </p:nvPr>
        </p:nvSpPr>
        <p:spPr>
          <a:xfrm>
            <a:off x="431540" y="1988840"/>
            <a:ext cx="8183880" cy="1620180"/>
          </a:xfrm>
        </p:spPr>
        <p:txBody>
          <a:bodyPr/>
          <a:lstStyle/>
          <a:p>
            <a:pPr eaLnBrk="1" hangingPunct="1">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Design fluid power systems, usually made by machine builders, that become production equipment at end users</a:t>
            </a:r>
          </a:p>
          <a:p>
            <a:pPr eaLnBrk="1" hangingPunct="1">
              <a:defRPr/>
            </a:pPr>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extLst>
      <p:ext uri="{BB962C8B-B14F-4D97-AF65-F5344CB8AC3E}">
        <p14:creationId xmlns:p14="http://schemas.microsoft.com/office/powerpoint/2010/main" xmlns="" val="1236317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81000" y="533400"/>
            <a:ext cx="8229600" cy="735360"/>
          </a:xfrm>
        </p:spPr>
        <p:txBody>
          <a:bodyPr/>
          <a:lstStyle/>
          <a:p>
            <a:pPr eaLnBrk="1" hangingPunct="1">
              <a:defRPr/>
            </a:pPr>
            <a:r>
              <a:rPr lang="en-US" altLang="en-US" dirty="0">
                <a:solidFill>
                  <a:schemeClr val="tx1"/>
                </a:solidFill>
                <a:effectLst>
                  <a:outerShdw blurRad="50800" dist="25400" dir="5400000" algn="ctr" rotWithShape="0">
                    <a:schemeClr val="tx1">
                      <a:alpha val="55000"/>
                    </a:schemeClr>
                  </a:outerShdw>
                </a:effectLst>
              </a:rPr>
              <a:t>What</a:t>
            </a:r>
            <a:r>
              <a:rPr lang="en-US" altLang="en-US" b="1" dirty="0">
                <a:solidFill>
                  <a:schemeClr val="tx1"/>
                </a:solidFill>
                <a:effectLst>
                  <a:outerShdw blurRad="50800" dist="25400" dir="5400000" algn="ctr" rotWithShape="0">
                    <a:schemeClr val="tx1">
                      <a:alpha val="55000"/>
                    </a:schemeClr>
                  </a:outerShdw>
                </a:effectLst>
              </a:rPr>
              <a:t> types of jobs?</a:t>
            </a:r>
            <a:endParaRPr lang="en-US" altLang="en-US" dirty="0">
              <a:solidFill>
                <a:schemeClr val="tx1"/>
              </a:solidFill>
              <a:effectLst>
                <a:outerShdw blurRad="50800" dist="25400" dir="5400000" algn="ctr" rotWithShape="0">
                  <a:schemeClr val="tx1">
                    <a:alpha val="55000"/>
                  </a:schemeClr>
                </a:outerShdw>
              </a:effectLst>
              <a:latin typeface="Times New Roman" pitchFamily="18" charset="0"/>
            </a:endParaRPr>
          </a:p>
        </p:txBody>
      </p:sp>
      <p:sp>
        <p:nvSpPr>
          <p:cNvPr id="109571" name="Rectangle 3"/>
          <p:cNvSpPr>
            <a:spLocks noGrp="1" noChangeArrowheads="1"/>
          </p:cNvSpPr>
          <p:nvPr>
            <p:ph idx="1"/>
          </p:nvPr>
        </p:nvSpPr>
        <p:spPr>
          <a:xfrm>
            <a:off x="383539" y="2126535"/>
            <a:ext cx="8229600" cy="2916324"/>
          </a:xfrm>
        </p:spPr>
        <p:txBody>
          <a:bodyPr/>
          <a:lstStyle/>
          <a:p>
            <a:pPr eaLnBrk="1" hangingPunct="1">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Inside Sales – Tech Support – Customer Service</a:t>
            </a:r>
          </a:p>
          <a:p>
            <a:pPr eaLnBrk="1" hangingPunct="1">
              <a:spcBef>
                <a:spcPct val="50000"/>
              </a:spcBef>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Outside Sales – Sales Engineer</a:t>
            </a:r>
          </a:p>
          <a:p>
            <a:pPr eaLnBrk="1" hangingPunct="1">
              <a:spcBef>
                <a:spcPct val="50000"/>
              </a:spcBef>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Fluid Power Systems Design</a:t>
            </a:r>
          </a:p>
          <a:p>
            <a:pPr>
              <a:spcBef>
                <a:spcPct val="50000"/>
              </a:spcBef>
              <a:buClrTx/>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Service and Assembly Technician</a:t>
            </a:r>
          </a:p>
          <a:p>
            <a:pPr eaLnBrk="1" hangingPunct="1">
              <a:defRPr/>
            </a:pPr>
            <a:endParaRPr lang="en-US" alt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195873" y="1124744"/>
            <a:ext cx="8496944" cy="5019836"/>
          </a:xfrm>
        </p:spPr>
        <p:txBody>
          <a:bodyPr/>
          <a:lstStyle/>
          <a:p>
            <a:pPr>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Sales in the Fluid Power Industry is </a:t>
            </a:r>
            <a:r>
              <a:rPr lang="en-US" altLang="en-US" sz="2600" b="1" dirty="0">
                <a:latin typeface="Arial" panose="020B0604020202020204" pitchFamily="34" charset="0"/>
                <a:cs typeface="Arial" panose="020B0604020202020204" pitchFamily="34" charset="0"/>
              </a:rPr>
              <a:t>not</a:t>
            </a:r>
            <a:r>
              <a:rPr lang="en-US" altLang="en-US" sz="2600" dirty="0">
                <a:latin typeface="Arial" panose="020B0604020202020204" pitchFamily="34" charset="0"/>
                <a:cs typeface="Arial" panose="020B0604020202020204" pitchFamily="34" charset="0"/>
              </a:rPr>
              <a:t> high pressure, one-time selling </a:t>
            </a:r>
          </a:p>
          <a:p>
            <a:pPr>
              <a:spcBef>
                <a:spcPts val="1800"/>
              </a:spcBef>
              <a:buClrTx/>
              <a:buFont typeface="Arial" panose="020B0604020202020204" pitchFamily="34" charset="0"/>
              <a:buChar char="•"/>
              <a:defRPr/>
            </a:pPr>
            <a:r>
              <a:rPr lang="en-US" altLang="en-US" sz="2600" b="1" dirty="0">
                <a:latin typeface="Arial" panose="020B0604020202020204" pitchFamily="34" charset="0"/>
                <a:cs typeface="Arial" panose="020B0604020202020204" pitchFamily="34" charset="0"/>
              </a:rPr>
              <a:t>Industrial Sales </a:t>
            </a:r>
            <a:r>
              <a:rPr lang="en-US" altLang="en-US" sz="2600" dirty="0">
                <a:latin typeface="Arial" panose="020B0604020202020204" pitchFamily="34" charset="0"/>
                <a:cs typeface="Arial" panose="020B0604020202020204" pitchFamily="34" charset="0"/>
              </a:rPr>
              <a:t>is all about </a:t>
            </a:r>
            <a:r>
              <a:rPr lang="en-US" altLang="en-US" sz="2600" b="1" dirty="0">
                <a:latin typeface="Arial" panose="020B0604020202020204" pitchFamily="34" charset="0"/>
                <a:cs typeface="Arial" panose="020B0604020202020204" pitchFamily="34" charset="0"/>
              </a:rPr>
              <a:t>building relationships</a:t>
            </a:r>
          </a:p>
          <a:p>
            <a:pPr>
              <a:spcBef>
                <a:spcPts val="1800"/>
              </a:spcBef>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In many cases it’s more about “</a:t>
            </a:r>
            <a:r>
              <a:rPr lang="en-US" altLang="en-US" sz="2600" b="1" dirty="0">
                <a:latin typeface="Arial" panose="020B0604020202020204" pitchFamily="34" charset="0"/>
                <a:cs typeface="Arial" panose="020B0604020202020204" pitchFamily="34" charset="0"/>
              </a:rPr>
              <a:t>Consulting</a:t>
            </a:r>
            <a:r>
              <a:rPr lang="en-US" altLang="en-US" sz="2600" dirty="0">
                <a:latin typeface="Arial" panose="020B0604020202020204" pitchFamily="34" charset="0"/>
                <a:cs typeface="Arial" panose="020B0604020202020204" pitchFamily="34" charset="0"/>
              </a:rPr>
              <a:t>” than “</a:t>
            </a:r>
            <a:r>
              <a:rPr lang="en-US" altLang="en-US" sz="2600" b="1" dirty="0">
                <a:latin typeface="Arial" panose="020B0604020202020204" pitchFamily="34" charset="0"/>
                <a:cs typeface="Arial" panose="020B0604020202020204" pitchFamily="34" charset="0"/>
              </a:rPr>
              <a:t>Selling</a:t>
            </a:r>
            <a:r>
              <a:rPr lang="en-US" altLang="en-US" sz="2600" dirty="0">
                <a:latin typeface="Arial" panose="020B0604020202020204" pitchFamily="34" charset="0"/>
                <a:cs typeface="Arial" panose="020B0604020202020204" pitchFamily="34" charset="0"/>
              </a:rPr>
              <a:t>”.  Examples include helping a customer:</a:t>
            </a:r>
          </a:p>
          <a:p>
            <a:pPr marL="744537" indent="-457200">
              <a:spcBef>
                <a:spcPts val="1800"/>
              </a:spcBef>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Design a hydraulic system for new equipment or to improve existing machinery.</a:t>
            </a:r>
          </a:p>
          <a:p>
            <a:pPr marL="744537" indent="-457200">
              <a:spcBef>
                <a:spcPts val="1800"/>
              </a:spcBef>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Troubleshoot system anomalies.</a:t>
            </a:r>
          </a:p>
          <a:p>
            <a:pPr eaLnBrk="1" hangingPunct="1">
              <a:defRPr/>
            </a:pPr>
            <a:endParaRPr lang="en-US" altLang="en-US" sz="3600" dirty="0"/>
          </a:p>
        </p:txBody>
      </p:sp>
      <p:sp>
        <p:nvSpPr>
          <p:cNvPr id="6" name="Rectangle 2"/>
          <p:cNvSpPr txBox="1">
            <a:spLocks noChangeArrowheads="1"/>
          </p:cNvSpPr>
          <p:nvPr/>
        </p:nvSpPr>
        <p:spPr>
          <a:xfrm>
            <a:off x="460892" y="368660"/>
            <a:ext cx="8229600"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fontAlgn="auto">
              <a:spcAft>
                <a:spcPts val="0"/>
              </a:spcAft>
              <a:defRPr/>
            </a:pPr>
            <a:r>
              <a:rPr lang="en-US" altLang="en-US" dirty="0">
                <a:solidFill>
                  <a:schemeClr val="tx1"/>
                </a:solidFill>
                <a:effectLst>
                  <a:outerShdw blurRad="50800" dist="25400" dir="5400000" algn="ctr" rotWithShape="0">
                    <a:schemeClr val="tx1">
                      <a:alpha val="55000"/>
                    </a:schemeClr>
                  </a:outerShdw>
                </a:effectLst>
              </a:rPr>
              <a:t>A word about “SALES”</a:t>
            </a:r>
            <a:endParaRPr lang="en-US" altLang="en-US" dirty="0">
              <a:solidFill>
                <a:schemeClr val="tx1"/>
              </a:solidFill>
              <a:effectLst>
                <a:outerShdw blurRad="50800" dist="25400" dir="5400000" algn="ctr" rotWithShape="0">
                  <a:schemeClr val="tx1">
                    <a:alpha val="55000"/>
                  </a:schemeClr>
                </a:outerShdw>
              </a:effectLst>
              <a:latin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7" name="Rectangle 6"/>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8" name="Rectangle 7"/>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extLst>
      <p:ext uri="{BB962C8B-B14F-4D97-AF65-F5344CB8AC3E}">
        <p14:creationId xmlns:p14="http://schemas.microsoft.com/office/powerpoint/2010/main" xmlns="" val="272107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199" y="368660"/>
            <a:ext cx="8229600" cy="648072"/>
          </a:xfrm>
        </p:spPr>
        <p:txBody>
          <a:bodyPr>
            <a:normAutofit fontScale="90000"/>
          </a:bodyPr>
          <a:lstStyle/>
          <a:p>
            <a:pPr eaLnBrk="1" hangingPunct="1">
              <a:defRPr/>
            </a:pPr>
            <a:r>
              <a:rPr lang="en-US" altLang="en-US" dirty="0">
                <a:solidFill>
                  <a:schemeClr val="tx1"/>
                </a:solidFill>
                <a:effectLst>
                  <a:outerShdw blurRad="50800" dist="25400" dir="5400000" algn="ctr" rotWithShape="0">
                    <a:schemeClr val="tx2">
                      <a:alpha val="55000"/>
                    </a:schemeClr>
                  </a:outerShdw>
                </a:effectLst>
              </a:rPr>
              <a:t>INSIDE SALES</a:t>
            </a:r>
            <a:br>
              <a:rPr lang="en-US" altLang="en-US" dirty="0">
                <a:solidFill>
                  <a:schemeClr val="tx1"/>
                </a:solidFill>
                <a:effectLst>
                  <a:outerShdw blurRad="50800" dist="25400" dir="5400000" algn="ctr" rotWithShape="0">
                    <a:schemeClr val="tx2">
                      <a:alpha val="55000"/>
                    </a:schemeClr>
                  </a:outerShdw>
                </a:effectLst>
              </a:rPr>
            </a:br>
            <a:r>
              <a:rPr lang="en-US" altLang="en-US" sz="2400" dirty="0">
                <a:solidFill>
                  <a:schemeClr val="tx1"/>
                </a:solidFill>
                <a:effectLst>
                  <a:outerShdw blurRad="50800" dist="25400" dir="5400000" algn="ctr" rotWithShape="0">
                    <a:schemeClr val="tx2">
                      <a:alpha val="55000"/>
                    </a:schemeClr>
                  </a:outerShdw>
                </a:effectLst>
              </a:rPr>
              <a:t>(aka Technical Support or Customer Service)</a:t>
            </a:r>
            <a:endParaRPr lang="en-US" altLang="en-US" sz="4400" dirty="0">
              <a:solidFill>
                <a:schemeClr val="tx1"/>
              </a:solidFill>
              <a:effectLst>
                <a:outerShdw blurRad="50800" dist="25400" dir="5400000" algn="ctr" rotWithShape="0">
                  <a:schemeClr val="tx2">
                    <a:alpha val="55000"/>
                  </a:schemeClr>
                </a:outerShdw>
              </a:effectLst>
              <a:latin typeface="Times New Roman" pitchFamily="18" charset="0"/>
            </a:endParaRPr>
          </a:p>
        </p:txBody>
      </p:sp>
      <p:sp>
        <p:nvSpPr>
          <p:cNvPr id="109571" name="Rectangle 3"/>
          <p:cNvSpPr>
            <a:spLocks noGrp="1" noChangeArrowheads="1"/>
          </p:cNvSpPr>
          <p:nvPr>
            <p:ph idx="1"/>
          </p:nvPr>
        </p:nvSpPr>
        <p:spPr>
          <a:xfrm>
            <a:off x="313184" y="1016732"/>
            <a:ext cx="8229600" cy="5135533"/>
          </a:xfrm>
        </p:spPr>
        <p:txBody>
          <a:bodyPr>
            <a:normAutofit fontScale="92500" lnSpcReduction="10000"/>
          </a:bodyPr>
          <a:lstStyle/>
          <a:p>
            <a:pPr marL="0" indent="0">
              <a:buClrTx/>
              <a:buNone/>
              <a:defRPr/>
            </a:pPr>
            <a:r>
              <a:rPr lang="en-US" altLang="en-US" b="1" dirty="0">
                <a:latin typeface="Arial" panose="020B0604020202020204" pitchFamily="34" charset="0"/>
                <a:cs typeface="Arial" panose="020B0604020202020204" pitchFamily="34" charset="0"/>
              </a:rPr>
              <a:t>Training/Education</a:t>
            </a:r>
          </a:p>
          <a:p>
            <a:pPr marL="0" indent="0">
              <a:buClrTx/>
              <a:buNone/>
              <a:defRPr/>
            </a:pPr>
            <a:r>
              <a:rPr lang="en-US" altLang="en-US" sz="2600" dirty="0">
                <a:latin typeface="Arial" panose="020B0604020202020204" pitchFamily="34" charset="0"/>
                <a:cs typeface="Arial" panose="020B0604020202020204" pitchFamily="34" charset="0"/>
              </a:rPr>
              <a:t>A college diploma or certificate in a field including or related to fluid power, e.g. Mechanical Engineering Technology, Automation and Robotics</a:t>
            </a:r>
          </a:p>
          <a:p>
            <a:pPr marL="0" indent="0">
              <a:buClrTx/>
              <a:buNone/>
              <a:defRPr/>
            </a:pPr>
            <a:endParaRPr lang="en-US" altLang="en-US" b="1" dirty="0">
              <a:latin typeface="Arial" panose="020B0604020202020204" pitchFamily="34" charset="0"/>
              <a:cs typeface="Arial" panose="020B0604020202020204" pitchFamily="34" charset="0"/>
            </a:endParaRPr>
          </a:p>
          <a:p>
            <a:pPr marL="0" indent="0">
              <a:buClrTx/>
              <a:buNone/>
              <a:defRPr/>
            </a:pPr>
            <a:r>
              <a:rPr lang="en-US" altLang="en-US" b="1" dirty="0">
                <a:latin typeface="Arial" panose="020B0604020202020204" pitchFamily="34" charset="0"/>
                <a:cs typeface="Arial" panose="020B0604020202020204" pitchFamily="34" charset="0"/>
              </a:rPr>
              <a:t>Personal Attributes</a:t>
            </a:r>
          </a:p>
          <a:p>
            <a:pPr>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Detail-oriented </a:t>
            </a:r>
          </a:p>
          <a:p>
            <a:pPr>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Organized</a:t>
            </a:r>
          </a:p>
          <a:p>
            <a:pPr>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Cautious </a:t>
            </a:r>
          </a:p>
          <a:p>
            <a:pPr>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Innovative</a:t>
            </a:r>
          </a:p>
          <a:p>
            <a:pPr>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Somewhat sociable</a:t>
            </a:r>
          </a:p>
          <a:p>
            <a:pPr>
              <a:buClrTx/>
              <a:buFont typeface="Arial" panose="020B0604020202020204" pitchFamily="34" charset="0"/>
              <a:buChar char="•"/>
              <a:defRPr/>
            </a:pPr>
            <a:endParaRPr lang="en-US" altLang="en-US" sz="2600" dirty="0">
              <a:latin typeface="Arial" panose="020B0604020202020204" pitchFamily="34" charset="0"/>
              <a:cs typeface="Arial" panose="020B0604020202020204" pitchFamily="34" charset="0"/>
            </a:endParaRPr>
          </a:p>
          <a:p>
            <a:pPr marL="0" indent="0">
              <a:buClrTx/>
              <a:buNone/>
              <a:defRPr/>
            </a:pPr>
            <a:r>
              <a:rPr lang="en-US" altLang="en-US" sz="2600" dirty="0">
                <a:latin typeface="Arial" panose="020B0604020202020204" pitchFamily="34" charset="0"/>
                <a:cs typeface="Arial" panose="020B0604020202020204" pitchFamily="34" charset="0"/>
              </a:rPr>
              <a:t>Salary range: $30,000 - $55,000</a:t>
            </a:r>
          </a:p>
          <a:p>
            <a:pPr eaLnBrk="1" hangingPunct="1">
              <a:buClrTx/>
              <a:buFont typeface="Wingdings" pitchFamily="2" charset="2"/>
              <a:buChar char="§"/>
              <a:defRPr/>
            </a:pPr>
            <a:endParaRPr lang="en-US" altLang="en-US" dirty="0"/>
          </a:p>
          <a:p>
            <a:pPr eaLnBrk="1" hangingPunct="1">
              <a:defRPr/>
            </a:pPr>
            <a:endParaRPr lang="en-US" alt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08004" y="2708920"/>
            <a:ext cx="3381962" cy="2572016"/>
          </a:xfrm>
          <a:prstGeom prst="rect">
            <a:avLst/>
          </a:prstGeom>
          <a:ln w="19050">
            <a:solidFill>
              <a:schemeClr val="tx1"/>
            </a:solidFill>
          </a:ln>
        </p:spPr>
      </p:pic>
    </p:spTree>
    <p:extLst>
      <p:ext uri="{BB962C8B-B14F-4D97-AF65-F5344CB8AC3E}">
        <p14:creationId xmlns:p14="http://schemas.microsoft.com/office/powerpoint/2010/main" xmlns="" val="273750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199" y="615574"/>
            <a:ext cx="8229600" cy="576064"/>
          </a:xfrm>
        </p:spPr>
        <p:txBody>
          <a:bodyPr>
            <a:noAutofit/>
          </a:bodyPr>
          <a:lstStyle/>
          <a:p>
            <a:pPr eaLnBrk="1" hangingPunct="1">
              <a:defRPr/>
            </a:pPr>
            <a:r>
              <a:rPr lang="en-US" altLang="en-US" dirty="0">
                <a:solidFill>
                  <a:schemeClr val="tx1"/>
                </a:solidFill>
                <a:effectLst>
                  <a:outerShdw blurRad="50800" dist="25400" dir="5400000" algn="ctr" rotWithShape="0">
                    <a:schemeClr val="tx1">
                      <a:alpha val="55000"/>
                    </a:schemeClr>
                  </a:outerShdw>
                </a:effectLst>
              </a:rPr>
              <a:t>OUTSIDE SALES</a:t>
            </a:r>
            <a:br>
              <a:rPr lang="en-US" altLang="en-US" dirty="0">
                <a:solidFill>
                  <a:schemeClr val="tx1"/>
                </a:solidFill>
                <a:effectLst>
                  <a:outerShdw blurRad="50800" dist="25400" dir="5400000" algn="ctr" rotWithShape="0">
                    <a:schemeClr val="tx1">
                      <a:alpha val="55000"/>
                    </a:schemeClr>
                  </a:outerShdw>
                </a:effectLst>
              </a:rPr>
            </a:br>
            <a:r>
              <a:rPr lang="en-US" altLang="en-US" sz="2400" dirty="0">
                <a:solidFill>
                  <a:schemeClr val="tx1"/>
                </a:solidFill>
                <a:effectLst>
                  <a:outerShdw blurRad="50800" dist="25400" dir="5400000" algn="ctr" rotWithShape="0">
                    <a:schemeClr val="tx1">
                      <a:alpha val="55000"/>
                    </a:schemeClr>
                  </a:outerShdw>
                </a:effectLst>
              </a:rPr>
              <a:t>(aka Sales Engineering)</a:t>
            </a:r>
            <a:endParaRPr lang="en-US" altLang="en-US" sz="4400" dirty="0">
              <a:solidFill>
                <a:schemeClr val="tx1"/>
              </a:solidFill>
              <a:effectLst>
                <a:outerShdw blurRad="50800" dist="25400" dir="5400000" algn="ctr" rotWithShape="0">
                  <a:schemeClr val="tx1">
                    <a:alpha val="55000"/>
                  </a:schemeClr>
                </a:outerShdw>
              </a:effectLst>
              <a:latin typeface="Times New Roman" pitchFamily="18" charset="0"/>
            </a:endParaRPr>
          </a:p>
        </p:txBody>
      </p:sp>
      <p:sp>
        <p:nvSpPr>
          <p:cNvPr id="109571" name="Rectangle 3"/>
          <p:cNvSpPr>
            <a:spLocks noGrp="1" noChangeArrowheads="1"/>
          </p:cNvSpPr>
          <p:nvPr>
            <p:ph idx="1"/>
          </p:nvPr>
        </p:nvSpPr>
        <p:spPr>
          <a:xfrm>
            <a:off x="323528" y="1397601"/>
            <a:ext cx="8229600" cy="5099529"/>
          </a:xfrm>
        </p:spPr>
        <p:txBody>
          <a:bodyPr>
            <a:normAutofit fontScale="92500" lnSpcReduction="20000"/>
          </a:bodyPr>
          <a:lstStyle/>
          <a:p>
            <a:pPr marL="0" indent="0">
              <a:buClrTx/>
              <a:buNone/>
              <a:defRPr/>
            </a:pPr>
            <a:r>
              <a:rPr lang="en-US" altLang="en-US" b="1" dirty="0">
                <a:latin typeface="Arial" panose="020B0604020202020204" pitchFamily="34" charset="0"/>
                <a:cs typeface="Arial" panose="020B0604020202020204" pitchFamily="34" charset="0"/>
              </a:rPr>
              <a:t>Training/Education</a:t>
            </a:r>
          </a:p>
          <a:p>
            <a:pPr>
              <a:spcBef>
                <a:spcPts val="900"/>
              </a:spcBef>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Mechanical engineering degree; P. Eng.</a:t>
            </a:r>
          </a:p>
          <a:p>
            <a:pPr>
              <a:spcBef>
                <a:spcPts val="900"/>
              </a:spcBef>
              <a:buClrTx/>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A college diploma or certificate in a field including or related to fluid power, e.g. Mechanical Engineering Technology, Automation and Robotics</a:t>
            </a:r>
          </a:p>
          <a:p>
            <a:pPr marL="0" indent="0">
              <a:buClrTx/>
              <a:buNone/>
              <a:defRPr/>
            </a:pPr>
            <a:endParaRPr lang="en-US" altLang="en-US" sz="2400" dirty="0">
              <a:latin typeface="Arial" panose="020B0604020202020204" pitchFamily="34" charset="0"/>
              <a:cs typeface="Arial" panose="020B0604020202020204" pitchFamily="34" charset="0"/>
            </a:endParaRPr>
          </a:p>
          <a:p>
            <a:pPr marL="0" indent="0">
              <a:buClrTx/>
              <a:buNone/>
              <a:defRPr/>
            </a:pPr>
            <a:r>
              <a:rPr lang="en-US" altLang="en-US" b="1" dirty="0">
                <a:latin typeface="Arial" panose="020B0604020202020204" pitchFamily="34" charset="0"/>
                <a:cs typeface="Arial" panose="020B0604020202020204" pitchFamily="34" charset="0"/>
              </a:rPr>
              <a:t>Personal Attributes</a:t>
            </a:r>
          </a:p>
          <a:p>
            <a:pPr>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High sense of urgency</a:t>
            </a:r>
          </a:p>
          <a:p>
            <a:pPr>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Like freedom of action</a:t>
            </a:r>
          </a:p>
          <a:p>
            <a:pPr>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Self-directed </a:t>
            </a:r>
          </a:p>
          <a:p>
            <a:pPr>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Seek out challenges</a:t>
            </a:r>
          </a:p>
          <a:p>
            <a:pPr>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Very sociable</a:t>
            </a:r>
          </a:p>
          <a:p>
            <a:pPr marL="0" indent="0">
              <a:buClrTx/>
              <a:buNone/>
              <a:defRPr/>
            </a:pPr>
            <a:endParaRPr lang="en-US" altLang="en-US" sz="2400" dirty="0">
              <a:latin typeface="Arial" panose="020B0604020202020204" pitchFamily="34" charset="0"/>
              <a:cs typeface="Arial" panose="020B0604020202020204" pitchFamily="34" charset="0"/>
            </a:endParaRPr>
          </a:p>
          <a:p>
            <a:pPr marL="0" indent="0">
              <a:buClrTx/>
              <a:buNone/>
              <a:defRPr/>
            </a:pPr>
            <a:r>
              <a:rPr lang="en-US" altLang="en-US" sz="2400" dirty="0">
                <a:latin typeface="Arial" panose="020B0604020202020204" pitchFamily="34" charset="0"/>
                <a:cs typeface="Arial" panose="020B0604020202020204" pitchFamily="34" charset="0"/>
              </a:rPr>
              <a:t>Salary range: $32,000 - $75,000</a:t>
            </a:r>
          </a:p>
          <a:p>
            <a:pPr eaLnBrk="1" hangingPunct="1">
              <a:buClrTx/>
              <a:buFont typeface="Wingdings" pitchFamily="2" charset="2"/>
              <a:buChar char="§"/>
              <a:defRPr/>
            </a:pPr>
            <a:endParaRPr lang="en-US" altLang="en-US" dirty="0"/>
          </a:p>
          <a:p>
            <a:pPr eaLnBrk="1" hangingPunct="1">
              <a:defRPr/>
            </a:pPr>
            <a:endParaRPr lang="en-US" alt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0032" y="3295563"/>
            <a:ext cx="2337099" cy="2707572"/>
          </a:xfrm>
          <a:prstGeom prst="rect">
            <a:avLst/>
          </a:prstGeom>
          <a:ln w="12700">
            <a:solidFill>
              <a:schemeClr val="tx1"/>
            </a:solidFill>
          </a:ln>
        </p:spPr>
      </p:pic>
    </p:spTree>
    <p:extLst>
      <p:ext uri="{BB962C8B-B14F-4D97-AF65-F5344CB8AC3E}">
        <p14:creationId xmlns:p14="http://schemas.microsoft.com/office/powerpoint/2010/main" xmlns="" val="424240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60892" y="260648"/>
            <a:ext cx="8229600" cy="612068"/>
          </a:xfrm>
        </p:spPr>
        <p:txBody>
          <a:bodyPr>
            <a:noAutofit/>
          </a:bodyPr>
          <a:lstStyle/>
          <a:p>
            <a:pPr eaLnBrk="1" hangingPunct="1">
              <a:defRPr/>
            </a:pPr>
            <a:r>
              <a:rPr lang="en-US" altLang="en-US" dirty="0">
                <a:solidFill>
                  <a:schemeClr val="tx1"/>
                </a:solidFill>
                <a:effectLst>
                  <a:outerShdw blurRad="50800" dist="25400" dir="5400000" algn="ctr" rotWithShape="0">
                    <a:schemeClr val="tx2">
                      <a:alpha val="55000"/>
                    </a:schemeClr>
                  </a:outerShdw>
                </a:effectLst>
              </a:rPr>
              <a:t>FLUID POWER SYSTEMS DESIGN</a:t>
            </a:r>
            <a:endParaRPr lang="en-US" altLang="en-US" sz="4400" dirty="0">
              <a:solidFill>
                <a:schemeClr val="tx1"/>
              </a:solidFill>
              <a:effectLst>
                <a:outerShdw blurRad="50800" dist="25400" dir="5400000" algn="ctr" rotWithShape="0">
                  <a:schemeClr val="tx2">
                    <a:alpha val="55000"/>
                  </a:schemeClr>
                </a:outerShdw>
              </a:effectLst>
              <a:latin typeface="Times New Roman" pitchFamily="18" charset="0"/>
            </a:endParaRPr>
          </a:p>
        </p:txBody>
      </p:sp>
      <p:sp>
        <p:nvSpPr>
          <p:cNvPr id="109571" name="Rectangle 3"/>
          <p:cNvSpPr>
            <a:spLocks noGrp="1" noChangeArrowheads="1"/>
          </p:cNvSpPr>
          <p:nvPr>
            <p:ph idx="1"/>
          </p:nvPr>
        </p:nvSpPr>
        <p:spPr>
          <a:xfrm>
            <a:off x="323528" y="903024"/>
            <a:ext cx="8229600" cy="5099529"/>
          </a:xfrm>
        </p:spPr>
        <p:txBody>
          <a:bodyPr>
            <a:normAutofit lnSpcReduction="10000"/>
          </a:bodyPr>
          <a:lstStyle/>
          <a:p>
            <a:pPr marL="0" indent="0">
              <a:buClrTx/>
              <a:buNone/>
              <a:defRPr/>
            </a:pPr>
            <a:r>
              <a:rPr lang="en-US" altLang="en-US" b="1" dirty="0">
                <a:latin typeface="Arial" panose="020B0604020202020204" pitchFamily="34" charset="0"/>
                <a:cs typeface="Arial" panose="020B0604020202020204" pitchFamily="34" charset="0"/>
              </a:rPr>
              <a:t>Training/Education</a:t>
            </a:r>
          </a:p>
          <a:p>
            <a:pPr>
              <a:spcBef>
                <a:spcPts val="900"/>
              </a:spcBef>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Mechanical engineering degree; P. Eng.</a:t>
            </a:r>
          </a:p>
          <a:p>
            <a:pPr>
              <a:spcBef>
                <a:spcPts val="900"/>
              </a:spcBef>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 college diploma or certificate in a field including or related to fluid power, e.g. Mechanical Engineering Technology, Automation and Robotics</a:t>
            </a:r>
          </a:p>
          <a:p>
            <a:pPr marL="0" indent="0">
              <a:buClrTx/>
              <a:buNone/>
              <a:defRPr/>
            </a:pPr>
            <a:endParaRPr lang="en-US" altLang="en-US" sz="2400" dirty="0">
              <a:latin typeface="Arial" panose="020B0604020202020204" pitchFamily="34" charset="0"/>
              <a:cs typeface="Arial" panose="020B0604020202020204" pitchFamily="34" charset="0"/>
            </a:endParaRPr>
          </a:p>
          <a:p>
            <a:pPr marL="0" indent="0">
              <a:buClrTx/>
              <a:buNone/>
              <a:defRPr/>
            </a:pPr>
            <a:r>
              <a:rPr lang="en-US" altLang="en-US" b="1" dirty="0">
                <a:latin typeface="Arial" panose="020B0604020202020204" pitchFamily="34" charset="0"/>
                <a:cs typeface="Arial" panose="020B0604020202020204" pitchFamily="34" charset="0"/>
              </a:rPr>
              <a:t>Personal Attributes</a:t>
            </a:r>
          </a:p>
          <a:p>
            <a:pPr>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Detail-oriented</a:t>
            </a:r>
          </a:p>
          <a:p>
            <a:pPr>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Task-focused</a:t>
            </a:r>
          </a:p>
          <a:p>
            <a:pPr>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Cautious, patient and calm; </a:t>
            </a:r>
          </a:p>
          <a:p>
            <a:pPr>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Organized &amp; systems-oriented</a:t>
            </a:r>
          </a:p>
          <a:p>
            <a:pPr marL="0" indent="0">
              <a:buClrTx/>
              <a:buNone/>
              <a:defRPr/>
            </a:pPr>
            <a:endParaRPr lang="en-US" altLang="en-US" sz="2400" dirty="0">
              <a:latin typeface="Arial" panose="020B0604020202020204" pitchFamily="34" charset="0"/>
              <a:cs typeface="Arial" panose="020B0604020202020204" pitchFamily="34" charset="0"/>
            </a:endParaRPr>
          </a:p>
          <a:p>
            <a:pPr marL="0" indent="0">
              <a:buClrTx/>
              <a:buNone/>
              <a:defRPr/>
            </a:pPr>
            <a:r>
              <a:rPr lang="en-US" altLang="en-US" sz="2400" dirty="0">
                <a:latin typeface="Arial" panose="020B0604020202020204" pitchFamily="34" charset="0"/>
                <a:cs typeface="Arial" panose="020B0604020202020204" pitchFamily="34" charset="0"/>
              </a:rPr>
              <a:t>Salary range: $42,000 - $73,000</a:t>
            </a:r>
          </a:p>
          <a:p>
            <a:pPr eaLnBrk="1" hangingPunct="1">
              <a:buClrTx/>
              <a:buFont typeface="Wingdings" pitchFamily="2" charset="2"/>
              <a:buChar char="§"/>
              <a:defRPr/>
            </a:pPr>
            <a:endParaRPr lang="en-US" altLang="en-US" dirty="0"/>
          </a:p>
          <a:p>
            <a:pPr eaLnBrk="1" hangingPunct="1">
              <a:defRPr/>
            </a:pPr>
            <a:endParaRPr lang="en-US" alt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56076" y="3262575"/>
            <a:ext cx="2765108" cy="2016224"/>
          </a:xfrm>
          <a:prstGeom prst="rect">
            <a:avLst/>
          </a:prstGeom>
          <a:ln w="12700">
            <a:solidFill>
              <a:schemeClr val="tx1"/>
            </a:solidFill>
          </a:ln>
        </p:spPr>
      </p:pic>
    </p:spTree>
    <p:extLst>
      <p:ext uri="{BB962C8B-B14F-4D97-AF65-F5344CB8AC3E}">
        <p14:creationId xmlns:p14="http://schemas.microsoft.com/office/powerpoint/2010/main" xmlns="" val="172132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60892" y="368660"/>
            <a:ext cx="8229600" cy="648072"/>
          </a:xfrm>
        </p:spPr>
        <p:txBody>
          <a:bodyPr>
            <a:normAutofit/>
          </a:bodyPr>
          <a:lstStyle/>
          <a:p>
            <a:pPr eaLnBrk="1" hangingPunct="1">
              <a:defRPr/>
            </a:pPr>
            <a:r>
              <a:rPr lang="en-US" altLang="en-US" dirty="0">
                <a:solidFill>
                  <a:schemeClr val="tx1"/>
                </a:solidFill>
                <a:effectLst>
                  <a:outerShdw blurRad="50800" dist="25400" dir="5400000" algn="ctr" rotWithShape="0">
                    <a:schemeClr val="tx1">
                      <a:alpha val="55000"/>
                    </a:schemeClr>
                  </a:outerShdw>
                </a:effectLst>
              </a:rPr>
              <a:t>SERVICE &amp; ASSEMBLY TECHNICIAN</a:t>
            </a:r>
            <a:endParaRPr lang="en-US" altLang="en-US" sz="3200" dirty="0">
              <a:solidFill>
                <a:schemeClr val="tx1"/>
              </a:solidFill>
              <a:effectLst>
                <a:outerShdw blurRad="50800" dist="25400" dir="5400000" algn="ctr" rotWithShape="0">
                  <a:schemeClr val="tx1">
                    <a:alpha val="55000"/>
                  </a:schemeClr>
                </a:outerShdw>
              </a:effectLst>
              <a:latin typeface="Times New Roman" pitchFamily="18" charset="0"/>
            </a:endParaRPr>
          </a:p>
        </p:txBody>
      </p:sp>
      <p:sp>
        <p:nvSpPr>
          <p:cNvPr id="109571" name="Rectangle 3"/>
          <p:cNvSpPr>
            <a:spLocks noGrp="1" noChangeArrowheads="1"/>
          </p:cNvSpPr>
          <p:nvPr>
            <p:ph idx="1"/>
          </p:nvPr>
        </p:nvSpPr>
        <p:spPr>
          <a:xfrm>
            <a:off x="359532" y="1304766"/>
            <a:ext cx="8229600" cy="4379449"/>
          </a:xfrm>
        </p:spPr>
        <p:txBody>
          <a:bodyPr>
            <a:normAutofit fontScale="92500" lnSpcReduction="20000"/>
          </a:bodyPr>
          <a:lstStyle/>
          <a:p>
            <a:pPr marL="0" indent="0">
              <a:buClrTx/>
              <a:buNone/>
              <a:defRPr/>
            </a:pPr>
            <a:r>
              <a:rPr lang="en-US" altLang="en-US" b="1" dirty="0">
                <a:latin typeface="Arial" panose="020B0604020202020204" pitchFamily="34" charset="0"/>
                <a:cs typeface="Arial" panose="020B0604020202020204" pitchFamily="34" charset="0"/>
              </a:rPr>
              <a:t>Training/Education</a:t>
            </a:r>
          </a:p>
          <a:p>
            <a:pPr marL="0" indent="0">
              <a:buClrTx/>
              <a:buNone/>
              <a:defRPr/>
            </a:pPr>
            <a:r>
              <a:rPr lang="en-US" altLang="en-US" sz="2400" dirty="0">
                <a:latin typeface="Arial" panose="020B0604020202020204" pitchFamily="34" charset="0"/>
                <a:cs typeface="Arial" panose="020B0604020202020204" pitchFamily="34" charset="0"/>
              </a:rPr>
              <a:t>A college diploma or certificate in a field including or related to fluid power, such as:</a:t>
            </a:r>
          </a:p>
          <a:p>
            <a:pPr>
              <a:spcBef>
                <a:spcPts val="600"/>
              </a:spcBef>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Mechanical Engineering Technology,</a:t>
            </a:r>
          </a:p>
          <a:p>
            <a:pPr>
              <a:spcBef>
                <a:spcPts val="600"/>
              </a:spcBef>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Automation and Robotics, </a:t>
            </a:r>
          </a:p>
          <a:p>
            <a:pPr>
              <a:spcBef>
                <a:spcPts val="600"/>
              </a:spcBef>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Millwrighting</a:t>
            </a:r>
          </a:p>
          <a:p>
            <a:pPr marL="0" indent="0">
              <a:buClrTx/>
              <a:buNone/>
              <a:defRPr/>
            </a:pPr>
            <a:endParaRPr lang="en-US" altLang="en-US" sz="2400" dirty="0">
              <a:latin typeface="Arial" panose="020B0604020202020204" pitchFamily="34" charset="0"/>
              <a:cs typeface="Arial" panose="020B0604020202020204" pitchFamily="34" charset="0"/>
            </a:endParaRPr>
          </a:p>
          <a:p>
            <a:pPr marL="0" indent="0">
              <a:buClrTx/>
              <a:buNone/>
              <a:defRPr/>
            </a:pPr>
            <a:r>
              <a:rPr lang="en-US" altLang="en-US" b="1" dirty="0">
                <a:latin typeface="Arial" panose="020B0604020202020204" pitchFamily="34" charset="0"/>
                <a:cs typeface="Arial" panose="020B0604020202020204" pitchFamily="34" charset="0"/>
              </a:rPr>
              <a:t>Personal Attributes</a:t>
            </a:r>
          </a:p>
          <a:p>
            <a:pPr>
              <a:spcBef>
                <a:spcPts val="600"/>
              </a:spcBef>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Problem solver</a:t>
            </a:r>
          </a:p>
          <a:p>
            <a:pPr>
              <a:spcBef>
                <a:spcPts val="600"/>
              </a:spcBef>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Likes to work hands-on</a:t>
            </a:r>
          </a:p>
          <a:p>
            <a:pPr>
              <a:spcBef>
                <a:spcPts val="600"/>
              </a:spcBef>
              <a:buClrTx/>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a:p>
            <a:pPr marL="0" indent="0">
              <a:spcBef>
                <a:spcPts val="600"/>
              </a:spcBef>
              <a:buClrTx/>
              <a:buNone/>
              <a:defRPr/>
            </a:pPr>
            <a:r>
              <a:rPr lang="en-US" altLang="en-US" sz="2400" dirty="0">
                <a:latin typeface="Arial" panose="020B0604020202020204" pitchFamily="34" charset="0"/>
                <a:cs typeface="Arial" panose="020B0604020202020204" pitchFamily="34" charset="0"/>
              </a:rPr>
              <a:t>Salary range: $33,000 - $73,000</a:t>
            </a:r>
            <a:endParaRPr lang="en-US" altLang="en-US" dirty="0"/>
          </a:p>
          <a:p>
            <a:pPr eaLnBrk="1" hangingPunct="1">
              <a:defRPr/>
            </a:pPr>
            <a:endParaRPr lang="en-US" alt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48064" y="3278909"/>
            <a:ext cx="2883162" cy="2162372"/>
          </a:xfrm>
          <a:prstGeom prst="rect">
            <a:avLst/>
          </a:prstGeom>
          <a:ln w="12700">
            <a:solidFill>
              <a:schemeClr val="tx1"/>
            </a:solidFill>
          </a:ln>
        </p:spPr>
      </p:pic>
    </p:spTree>
    <p:extLst>
      <p:ext uri="{BB962C8B-B14F-4D97-AF65-F5344CB8AC3E}">
        <p14:creationId xmlns:p14="http://schemas.microsoft.com/office/powerpoint/2010/main" xmlns="" val="365783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81000" y="533400"/>
            <a:ext cx="8229600" cy="1003300"/>
          </a:xfrm>
        </p:spPr>
        <p:txBody>
          <a:bodyPr/>
          <a:lstStyle/>
          <a:p>
            <a:pPr eaLnBrk="1" hangingPunct="1">
              <a:defRPr/>
            </a:pPr>
            <a:r>
              <a:rPr lang="en-US" altLang="en-US" dirty="0">
                <a:solidFill>
                  <a:schemeClr val="tx1"/>
                </a:solidFill>
                <a:effectLst>
                  <a:outerShdw blurRad="50800" dist="25400" dir="5400000" algn="ctr" rotWithShape="0">
                    <a:schemeClr val="tx1">
                      <a:alpha val="55000"/>
                    </a:schemeClr>
                  </a:outerShdw>
                </a:effectLst>
              </a:rPr>
              <a:t>What is the </a:t>
            </a:r>
            <a:r>
              <a:rPr lang="en-US" altLang="en-US" b="1" dirty="0">
                <a:solidFill>
                  <a:schemeClr val="tx1"/>
                </a:solidFill>
                <a:effectLst>
                  <a:outerShdw blurRad="50800" dist="25400" dir="5400000" algn="ctr" rotWithShape="0">
                    <a:schemeClr val="tx1">
                      <a:alpha val="55000"/>
                    </a:schemeClr>
                  </a:outerShdw>
                </a:effectLst>
              </a:rPr>
              <a:t>CFPA?</a:t>
            </a:r>
            <a:endParaRPr lang="en-US" altLang="en-US" dirty="0">
              <a:solidFill>
                <a:schemeClr val="tx1"/>
              </a:solidFill>
              <a:effectLst>
                <a:outerShdw blurRad="50800" dist="25400" dir="5400000" algn="ctr" rotWithShape="0">
                  <a:schemeClr val="tx1">
                    <a:alpha val="55000"/>
                  </a:schemeClr>
                </a:outerShdw>
              </a:effectLst>
              <a:latin typeface="Times New Roman" pitchFamily="18" charset="0"/>
            </a:endParaRPr>
          </a:p>
        </p:txBody>
      </p:sp>
      <p:sp>
        <p:nvSpPr>
          <p:cNvPr id="126979" name="Rectangle 3"/>
          <p:cNvSpPr>
            <a:spLocks noGrp="1" noChangeArrowheads="1"/>
          </p:cNvSpPr>
          <p:nvPr>
            <p:ph idx="1"/>
          </p:nvPr>
        </p:nvSpPr>
        <p:spPr>
          <a:xfrm>
            <a:off x="381000" y="1856148"/>
            <a:ext cx="8229600" cy="3819872"/>
          </a:xfrm>
        </p:spPr>
        <p:txBody>
          <a:bodyPr>
            <a:normAutofit lnSpcReduction="10000"/>
          </a:bodyPr>
          <a:lstStyle/>
          <a:p>
            <a:pPr eaLnBrk="1" hangingPunct="1">
              <a:lnSpc>
                <a:spcPct val="90000"/>
              </a:lnSpc>
              <a:buClr>
                <a:schemeClr val="tx1"/>
              </a:buClr>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Canadian Fluid Power Association</a:t>
            </a:r>
            <a:endParaRPr lang="en-US" altLang="en-US" dirty="0">
              <a:effectLst/>
              <a:latin typeface="Arial" panose="020B0604020202020204" pitchFamily="34" charset="0"/>
              <a:cs typeface="Arial" panose="020B0604020202020204" pitchFamily="34" charset="0"/>
            </a:endParaRPr>
          </a:p>
          <a:p>
            <a:pPr>
              <a:lnSpc>
                <a:spcPct val="90000"/>
              </a:lnSpc>
              <a:spcBef>
                <a:spcPts val="1200"/>
              </a:spcBef>
              <a:buClr>
                <a:schemeClr val="tx1"/>
              </a:buClr>
              <a:buFont typeface="Arial" panose="020B0604020202020204" pitchFamily="34" charset="0"/>
              <a:buChar char="•"/>
              <a:defRPr/>
            </a:pPr>
            <a:r>
              <a:rPr lang="en-US" altLang="en-US" dirty="0">
                <a:solidFill>
                  <a:schemeClr val="tx2"/>
                </a:solidFill>
                <a:latin typeface="Arial" panose="020B0604020202020204" pitchFamily="34" charset="0"/>
                <a:cs typeface="Arial" panose="020B0604020202020204" pitchFamily="34" charset="0"/>
              </a:rPr>
              <a:t>Member include </a:t>
            </a:r>
            <a:r>
              <a:rPr lang="en-US" altLang="en-US" b="1" dirty="0">
                <a:solidFill>
                  <a:schemeClr val="tx2"/>
                </a:solidFill>
                <a:latin typeface="Arial" panose="020B0604020202020204" pitchFamily="34" charset="0"/>
                <a:cs typeface="Arial" panose="020B0604020202020204" pitchFamily="34" charset="0"/>
              </a:rPr>
              <a:t>Manufacturers</a:t>
            </a:r>
            <a:r>
              <a:rPr lang="en-US" altLang="en-US" dirty="0">
                <a:effectLst/>
                <a:latin typeface="Arial" panose="020B0604020202020204" pitchFamily="34" charset="0"/>
                <a:cs typeface="Arial" panose="020B0604020202020204" pitchFamily="34" charset="0"/>
              </a:rPr>
              <a:t>, </a:t>
            </a:r>
            <a:r>
              <a:rPr lang="en-US" altLang="en-US" b="1" dirty="0">
                <a:solidFill>
                  <a:schemeClr val="tx2"/>
                </a:solidFill>
                <a:latin typeface="Arial" panose="020B0604020202020204" pitchFamily="34" charset="0"/>
                <a:cs typeface="Arial" panose="020B0604020202020204" pitchFamily="34" charset="0"/>
              </a:rPr>
              <a:t>Distributors</a:t>
            </a:r>
            <a:r>
              <a:rPr lang="en-US" altLang="en-US" dirty="0">
                <a:effectLst/>
                <a:latin typeface="Arial" panose="020B0604020202020204" pitchFamily="34" charset="0"/>
                <a:cs typeface="Arial" panose="020B0604020202020204" pitchFamily="34" charset="0"/>
              </a:rPr>
              <a:t> and </a:t>
            </a:r>
            <a:r>
              <a:rPr lang="en-US" altLang="en-US" b="1" dirty="0">
                <a:solidFill>
                  <a:schemeClr val="tx2"/>
                </a:solidFill>
                <a:latin typeface="Arial" panose="020B0604020202020204" pitchFamily="34" charset="0"/>
                <a:cs typeface="Arial" panose="020B0604020202020204" pitchFamily="34" charset="0"/>
              </a:rPr>
              <a:t>Related Businesses</a:t>
            </a:r>
            <a:r>
              <a:rPr lang="en-US" altLang="en-US" dirty="0">
                <a:solidFill>
                  <a:schemeClr val="accent4"/>
                </a:solidFill>
                <a:effectLst/>
                <a:latin typeface="Arial" panose="020B0604020202020204" pitchFamily="34" charset="0"/>
                <a:cs typeface="Arial" panose="020B0604020202020204" pitchFamily="34" charset="0"/>
              </a:rPr>
              <a:t> </a:t>
            </a:r>
            <a:r>
              <a:rPr lang="en-US" altLang="en-US" dirty="0">
                <a:effectLst/>
                <a:latin typeface="Arial" panose="020B0604020202020204" pitchFamily="34" charset="0"/>
                <a:cs typeface="Arial" panose="020B0604020202020204" pitchFamily="34" charset="0"/>
              </a:rPr>
              <a:t>and</a:t>
            </a:r>
            <a:r>
              <a:rPr lang="en-US" altLang="en-US" dirty="0">
                <a:solidFill>
                  <a:schemeClr val="accent4"/>
                </a:solidFill>
                <a:effectLst/>
                <a:latin typeface="Arial" panose="020B0604020202020204" pitchFamily="34" charset="0"/>
                <a:cs typeface="Arial" panose="020B0604020202020204" pitchFamily="34" charset="0"/>
              </a:rPr>
              <a:t> </a:t>
            </a:r>
            <a:r>
              <a:rPr lang="en-US" altLang="en-US" b="1" dirty="0">
                <a:solidFill>
                  <a:schemeClr val="tx2"/>
                </a:solidFill>
                <a:latin typeface="Arial" panose="020B0604020202020204" pitchFamily="34" charset="0"/>
                <a:cs typeface="Arial" panose="020B0604020202020204" pitchFamily="34" charset="0"/>
              </a:rPr>
              <a:t>Organizations</a:t>
            </a:r>
            <a:r>
              <a:rPr lang="en-US" altLang="en-US" dirty="0">
                <a:effectLst/>
                <a:latin typeface="Arial" panose="020B0604020202020204" pitchFamily="34" charset="0"/>
                <a:cs typeface="Arial" panose="020B0604020202020204" pitchFamily="34" charset="0"/>
              </a:rPr>
              <a:t>, e.g. Trade </a:t>
            </a:r>
            <a:r>
              <a:rPr lang="en-US" altLang="en-US" dirty="0">
                <a:latin typeface="Arial" panose="020B0604020202020204" pitchFamily="34" charset="0"/>
                <a:cs typeface="Arial" panose="020B0604020202020204" pitchFamily="34" charset="0"/>
              </a:rPr>
              <a:t>J</a:t>
            </a:r>
            <a:r>
              <a:rPr lang="en-US" altLang="en-US" dirty="0">
                <a:effectLst/>
                <a:latin typeface="Arial" panose="020B0604020202020204" pitchFamily="34" charset="0"/>
                <a:cs typeface="Arial" panose="020B0604020202020204" pitchFamily="34" charset="0"/>
              </a:rPr>
              <a:t>ournals, Colleges, involved with Fluid </a:t>
            </a:r>
            <a:r>
              <a:rPr lang="en-US" altLang="en-US" dirty="0">
                <a:latin typeface="Arial" panose="020B0604020202020204" pitchFamily="34" charset="0"/>
                <a:cs typeface="Arial" panose="020B0604020202020204" pitchFamily="34" charset="0"/>
              </a:rPr>
              <a:t>P</a:t>
            </a:r>
            <a:r>
              <a:rPr lang="en-US" altLang="en-US" dirty="0">
                <a:effectLst/>
                <a:latin typeface="Arial" panose="020B0604020202020204" pitchFamily="34" charset="0"/>
                <a:cs typeface="Arial" panose="020B0604020202020204" pitchFamily="34" charset="0"/>
              </a:rPr>
              <a:t>ower in Canada</a:t>
            </a:r>
          </a:p>
          <a:p>
            <a:pPr>
              <a:lnSpc>
                <a:spcPct val="90000"/>
              </a:lnSpc>
              <a:spcBef>
                <a:spcPts val="1200"/>
              </a:spcBef>
              <a:buClr>
                <a:schemeClr val="tx1"/>
              </a:buClr>
              <a:buFont typeface="Arial" panose="020B0604020202020204" pitchFamily="34" charset="0"/>
              <a:buChar char="•"/>
              <a:defRPr/>
            </a:pPr>
            <a:r>
              <a:rPr lang="en-CA" altLang="en-US" dirty="0">
                <a:effectLst/>
                <a:latin typeface="Arial" panose="020B0604020202020204" pitchFamily="34" charset="0"/>
                <a:cs typeface="Arial" panose="020B0604020202020204" pitchFamily="34" charset="0"/>
              </a:rPr>
              <a:t>Our focus is the </a:t>
            </a:r>
            <a:r>
              <a:rPr lang="en-CA" altLang="en-US" b="1" dirty="0">
                <a:effectLst/>
                <a:latin typeface="Arial" panose="020B0604020202020204" pitchFamily="34" charset="0"/>
                <a:cs typeface="Arial" panose="020B0604020202020204" pitchFamily="34" charset="0"/>
              </a:rPr>
              <a:t>Promotion</a:t>
            </a:r>
            <a:r>
              <a:rPr lang="en-CA" altLang="en-US" dirty="0">
                <a:effectLst/>
                <a:latin typeface="Arial" panose="020B0604020202020204" pitchFamily="34" charset="0"/>
                <a:cs typeface="Arial" panose="020B0604020202020204" pitchFamily="34" charset="0"/>
              </a:rPr>
              <a:t> of Fluid </a:t>
            </a:r>
            <a:r>
              <a:rPr lang="en-CA" altLang="en-US" dirty="0">
                <a:latin typeface="Arial" panose="020B0604020202020204" pitchFamily="34" charset="0"/>
                <a:cs typeface="Arial" panose="020B0604020202020204" pitchFamily="34" charset="0"/>
              </a:rPr>
              <a:t>P</a:t>
            </a:r>
            <a:r>
              <a:rPr lang="en-CA" altLang="en-US" dirty="0">
                <a:effectLst/>
                <a:latin typeface="Arial" panose="020B0604020202020204" pitchFamily="34" charset="0"/>
                <a:cs typeface="Arial" panose="020B0604020202020204" pitchFamily="34" charset="0"/>
              </a:rPr>
              <a:t>ower </a:t>
            </a:r>
            <a:r>
              <a:rPr lang="en-CA" altLang="en-US" dirty="0">
                <a:latin typeface="Arial" panose="020B0604020202020204" pitchFamily="34" charset="0"/>
                <a:cs typeface="Arial" panose="020B0604020202020204" pitchFamily="34" charset="0"/>
              </a:rPr>
              <a:t>T</a:t>
            </a:r>
            <a:r>
              <a:rPr lang="en-CA" altLang="en-US" dirty="0">
                <a:effectLst/>
                <a:latin typeface="Arial" panose="020B0604020202020204" pitchFamily="34" charset="0"/>
                <a:cs typeface="Arial" panose="020B0604020202020204" pitchFamily="34" charset="0"/>
              </a:rPr>
              <a:t>echnology, </a:t>
            </a:r>
            <a:r>
              <a:rPr lang="en-CA" altLang="en-US" b="1" dirty="0">
                <a:effectLst/>
                <a:latin typeface="Arial" panose="020B0604020202020204" pitchFamily="34" charset="0"/>
                <a:cs typeface="Arial" panose="020B0604020202020204" pitchFamily="34" charset="0"/>
              </a:rPr>
              <a:t>Networking</a:t>
            </a:r>
            <a:r>
              <a:rPr lang="en-CA" altLang="en-US" dirty="0">
                <a:latin typeface="Arial" panose="020B0604020202020204" pitchFamily="34" charset="0"/>
                <a:cs typeface="Arial" panose="020B0604020202020204" pitchFamily="34" charset="0"/>
              </a:rPr>
              <a:t> &amp; </a:t>
            </a:r>
            <a:r>
              <a:rPr lang="en-CA" altLang="en-US" b="1" dirty="0">
                <a:effectLst/>
                <a:latin typeface="Arial" panose="020B0604020202020204" pitchFamily="34" charset="0"/>
                <a:cs typeface="Arial" panose="020B0604020202020204" pitchFamily="34" charset="0"/>
              </a:rPr>
              <a:t>Education, Market </a:t>
            </a:r>
            <a:r>
              <a:rPr lang="en-CA" altLang="en-US" b="1" dirty="0">
                <a:latin typeface="Arial" panose="020B0604020202020204" pitchFamily="34" charset="0"/>
                <a:cs typeface="Arial" panose="020B0604020202020204" pitchFamily="34" charset="0"/>
              </a:rPr>
              <a:t>Insight </a:t>
            </a:r>
            <a:r>
              <a:rPr lang="en-CA" altLang="en-US" dirty="0">
                <a:latin typeface="Arial" panose="020B0604020202020204" pitchFamily="34" charset="0"/>
                <a:cs typeface="Arial" panose="020B0604020202020204" pitchFamily="34" charset="0"/>
              </a:rPr>
              <a:t>and </a:t>
            </a:r>
            <a:r>
              <a:rPr lang="en-CA" altLang="en-US" b="1" dirty="0">
                <a:latin typeface="Arial" panose="020B0604020202020204" pitchFamily="34" charset="0"/>
                <a:cs typeface="Arial" panose="020B0604020202020204" pitchFamily="34" charset="0"/>
              </a:rPr>
              <a:t>Industrial Relations.</a:t>
            </a:r>
            <a:endParaRPr lang="en-CA" altLang="en-US" b="1" dirty="0">
              <a:effectLst/>
              <a:latin typeface="Arial" panose="020B0604020202020204" pitchFamily="34" charset="0"/>
              <a:cs typeface="Arial" panose="020B0604020202020204" pitchFamily="34" charset="0"/>
            </a:endParaRPr>
          </a:p>
          <a:p>
            <a:pPr>
              <a:lnSpc>
                <a:spcPct val="90000"/>
              </a:lnSpc>
              <a:spcBef>
                <a:spcPts val="1200"/>
              </a:spcBef>
              <a:buClr>
                <a:schemeClr val="tx1"/>
              </a:buClr>
              <a:buFont typeface="Arial" panose="020B0604020202020204" pitchFamily="34" charset="0"/>
              <a:buChar char="•"/>
              <a:defRPr/>
            </a:pPr>
            <a:r>
              <a:rPr lang="en-CA" altLang="en-US" dirty="0">
                <a:effectLst/>
                <a:latin typeface="Arial" panose="020B0604020202020204" pitchFamily="34" charset="0"/>
                <a:cs typeface="Arial" panose="020B0604020202020204" pitchFamily="34" charset="0"/>
              </a:rPr>
              <a:t>Our </a:t>
            </a:r>
            <a:r>
              <a:rPr lang="en-CA" altLang="en-US" dirty="0">
                <a:latin typeface="Arial" panose="020B0604020202020204" pitchFamily="34" charset="0"/>
                <a:cs typeface="Arial" panose="020B0604020202020204" pitchFamily="34" charset="0"/>
              </a:rPr>
              <a:t>website</a:t>
            </a:r>
            <a:r>
              <a:rPr lang="en-CA" altLang="en-US" dirty="0">
                <a:effectLst/>
                <a:latin typeface="Arial" panose="020B0604020202020204" pitchFamily="34" charset="0"/>
                <a:cs typeface="Arial" panose="020B0604020202020204" pitchFamily="34" charset="0"/>
              </a:rPr>
              <a:t>:  </a:t>
            </a:r>
            <a:r>
              <a:rPr lang="en-CA" altLang="en-US" dirty="0">
                <a:solidFill>
                  <a:srgbClr val="002060"/>
                </a:solidFill>
                <a:effectLst/>
                <a:latin typeface="Arial" panose="020B0604020202020204" pitchFamily="34" charset="0"/>
                <a:cs typeface="Arial" panose="020B0604020202020204" pitchFamily="34" charset="0"/>
              </a:rPr>
              <a:t>www.cfpa.ca</a:t>
            </a:r>
            <a:endParaRPr lang="en-US" altLang="en-US" dirty="0">
              <a:solidFill>
                <a:srgbClr val="002060"/>
              </a:solidFill>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7" name="Rectangle 6"/>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8" name="Rectangle 7"/>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81000" y="381000"/>
            <a:ext cx="8229600" cy="1524000"/>
          </a:xfrm>
        </p:spPr>
        <p:txBody>
          <a:bodyPr/>
          <a:lstStyle/>
          <a:p>
            <a:pPr eaLnBrk="1" hangingPunct="1">
              <a:defRPr/>
            </a:pPr>
            <a:r>
              <a:rPr lang="en-US" altLang="en-US" dirty="0">
                <a:solidFill>
                  <a:schemeClr val="tx1"/>
                </a:solidFill>
                <a:effectLst>
                  <a:outerShdw blurRad="50800" dist="25400" dir="5400000" algn="ctr" rotWithShape="0">
                    <a:schemeClr val="tx2">
                      <a:alpha val="55000"/>
                    </a:schemeClr>
                  </a:outerShdw>
                </a:effectLst>
              </a:rPr>
              <a:t>CFPA and other Fluid Power Industry Resources</a:t>
            </a:r>
            <a:endParaRPr lang="en-US" altLang="en-US" dirty="0">
              <a:solidFill>
                <a:schemeClr val="tx1"/>
              </a:solidFill>
              <a:effectLst>
                <a:outerShdw blurRad="50800" dist="25400" dir="5400000" algn="ctr" rotWithShape="0">
                  <a:schemeClr val="tx2">
                    <a:alpha val="55000"/>
                  </a:schemeClr>
                </a:outerShdw>
              </a:effectLst>
              <a:latin typeface="Times New Roman" pitchFamily="18" charset="0"/>
            </a:endParaRPr>
          </a:p>
        </p:txBody>
      </p:sp>
      <p:sp>
        <p:nvSpPr>
          <p:cNvPr id="121859" name="Rectangle 3"/>
          <p:cNvSpPr>
            <a:spLocks noGrp="1" noChangeArrowheads="1"/>
          </p:cNvSpPr>
          <p:nvPr>
            <p:ph idx="1"/>
          </p:nvPr>
        </p:nvSpPr>
        <p:spPr>
          <a:xfrm>
            <a:off x="457200" y="2438400"/>
            <a:ext cx="8229600" cy="1854696"/>
          </a:xfrm>
        </p:spPr>
        <p:txBody>
          <a:bodyPr>
            <a:normAutofit/>
          </a:bodyPr>
          <a:lstStyle/>
          <a:p>
            <a:pPr eaLnBrk="1" hangingPunct="1">
              <a:buClrTx/>
              <a:buFont typeface="Arial" panose="020B0604020202020204" pitchFamily="34" charset="0"/>
              <a:buChar char="•"/>
              <a:defRPr/>
            </a:pPr>
            <a:r>
              <a:rPr lang="en-US" altLang="en-US" dirty="0">
                <a:effectLst/>
                <a:latin typeface="+mj-lt"/>
              </a:rPr>
              <a:t>Become a </a:t>
            </a:r>
            <a:r>
              <a:rPr lang="en-US" altLang="en-US" b="1" dirty="0">
                <a:latin typeface="+mj-lt"/>
              </a:rPr>
              <a:t>Student Member</a:t>
            </a:r>
            <a:endParaRPr lang="en-US" altLang="en-US" dirty="0">
              <a:effectLst/>
              <a:latin typeface="+mj-lt"/>
            </a:endParaRPr>
          </a:p>
          <a:p>
            <a:pPr eaLnBrk="1" hangingPunct="1">
              <a:spcBef>
                <a:spcPct val="50000"/>
              </a:spcBef>
              <a:buClrTx/>
              <a:buFont typeface="Arial" panose="020B0604020202020204" pitchFamily="34" charset="0"/>
              <a:buChar char="•"/>
              <a:defRPr/>
            </a:pPr>
            <a:r>
              <a:rPr lang="en-US" altLang="en-US" dirty="0">
                <a:effectLst/>
                <a:latin typeface="+mj-lt"/>
              </a:rPr>
              <a:t>Check </a:t>
            </a:r>
            <a:r>
              <a:rPr lang="en-US" altLang="en-US" b="1" dirty="0">
                <a:latin typeface="+mj-lt"/>
              </a:rPr>
              <a:t>Member Company websites</a:t>
            </a:r>
            <a:r>
              <a:rPr lang="en-US" altLang="en-US" dirty="0">
                <a:effectLst/>
                <a:latin typeface="+mj-lt"/>
              </a:rPr>
              <a:t> for employment opportunities</a:t>
            </a:r>
            <a:endParaRPr lang="en-US" altLang="en-US" sz="3600"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6" name="Rectangle 5"/>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7" name="Rectangle 6"/>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96336" y="6009667"/>
            <a:ext cx="1504336" cy="509020"/>
          </a:xfrm>
          <a:prstGeom prst="rect">
            <a:avLst/>
          </a:prstGeom>
        </p:spPr>
      </p:pic>
      <p:sp>
        <p:nvSpPr>
          <p:cNvPr id="7" name="Rectangle 6"/>
          <p:cNvSpPr/>
          <p:nvPr/>
        </p:nvSpPr>
        <p:spPr>
          <a:xfrm>
            <a:off x="0" y="6563032"/>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350" dirty="0">
              <a:solidFill>
                <a:prstClr val="white"/>
              </a:solidFill>
            </a:endParaRPr>
          </a:p>
        </p:txBody>
      </p:sp>
      <p:sp>
        <p:nvSpPr>
          <p:cNvPr id="9" name="Rectangle 8"/>
          <p:cNvSpPr/>
          <p:nvPr/>
        </p:nvSpPr>
        <p:spPr>
          <a:xfrm>
            <a:off x="0"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350" dirty="0">
              <a:solidFill>
                <a:prstClr val="white"/>
              </a:solidFill>
            </a:endParaRPr>
          </a:p>
        </p:txBody>
      </p:sp>
      <p:sp>
        <p:nvSpPr>
          <p:cNvPr id="14" name="Rectangle 2"/>
          <p:cNvSpPr txBox="1">
            <a:spLocks noChangeArrowheads="1"/>
          </p:cNvSpPr>
          <p:nvPr/>
        </p:nvSpPr>
        <p:spPr>
          <a:xfrm>
            <a:off x="431540" y="368660"/>
            <a:ext cx="8604956" cy="126014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ysClr val="windowText" lastClr="000000"/>
                </a:solidFill>
                <a:effectLst>
                  <a:outerShdw blurRad="53975" dist="22860" dir="5400000" algn="tl" rotWithShape="0">
                    <a:srgbClr val="000000">
                      <a:alpha val="55000"/>
                    </a:srgbClr>
                  </a:outerShdw>
                </a:effectLst>
                <a:uLnTx/>
                <a:uFillTx/>
                <a:latin typeface="Arial"/>
                <a:ea typeface="+mj-ea"/>
                <a:cs typeface="+mj-cs"/>
              </a:rPr>
              <a:t>Fluid Power + Electronics =</a:t>
            </a:r>
            <a:br>
              <a:rPr kumimoji="0" lang="en-US" altLang="en-US" sz="3600" b="1" i="0" u="none" strike="noStrike" kern="1200" cap="none" spc="0" normalizeH="0" baseline="0" noProof="0" dirty="0">
                <a:ln>
                  <a:noFill/>
                </a:ln>
                <a:solidFill>
                  <a:sysClr val="windowText" lastClr="000000"/>
                </a:solidFill>
                <a:effectLst>
                  <a:outerShdw blurRad="53975" dist="22860" dir="5400000" algn="tl" rotWithShape="0">
                    <a:srgbClr val="000000">
                      <a:alpha val="55000"/>
                    </a:srgbClr>
                  </a:outerShdw>
                </a:effectLst>
                <a:uLnTx/>
                <a:uFillTx/>
                <a:latin typeface="Arial"/>
                <a:ea typeface="+mj-ea"/>
                <a:cs typeface="+mj-cs"/>
              </a:rPr>
            </a:br>
            <a:r>
              <a:rPr kumimoji="0" lang="en-US" altLang="en-US" sz="3600" b="1" i="0" u="none" strike="noStrike" kern="1200" cap="none" spc="0" normalizeH="0" baseline="0" noProof="0" dirty="0">
                <a:ln>
                  <a:noFill/>
                </a:ln>
                <a:solidFill>
                  <a:sysClr val="windowText" lastClr="000000"/>
                </a:solidFill>
                <a:effectLst>
                  <a:outerShdw blurRad="53975" dist="22860" dir="5400000" algn="tl" rotWithShape="0">
                    <a:srgbClr val="000000">
                      <a:alpha val="55000"/>
                    </a:srgbClr>
                  </a:outerShdw>
                </a:effectLst>
                <a:uLnTx/>
                <a:uFillTx/>
                <a:latin typeface="Arial"/>
                <a:ea typeface="+mj-ea"/>
                <a:cs typeface="+mj-cs"/>
              </a:rPr>
              <a:t>         “Smart Systems”</a:t>
            </a:r>
            <a:endParaRPr kumimoji="0" lang="en-US" altLang="en-US" sz="3600" b="1" i="0" u="none" strike="noStrike" kern="1200" cap="none" spc="0" normalizeH="0" baseline="0" noProof="0" dirty="0">
              <a:ln>
                <a:noFill/>
              </a:ln>
              <a:solidFill>
                <a:sysClr val="windowText" lastClr="000000"/>
              </a:solidFill>
              <a:effectLst/>
              <a:uLnTx/>
              <a:uFillTx/>
              <a:latin typeface="Times New Roman" pitchFamily="18" charset="0"/>
              <a:ea typeface="+mj-ea"/>
              <a:cs typeface="+mj-cs"/>
            </a:endParaRPr>
          </a:p>
        </p:txBody>
      </p:sp>
      <p:sp>
        <p:nvSpPr>
          <p:cNvPr id="15" name="Rectangle 3"/>
          <p:cNvSpPr txBox="1">
            <a:spLocks noChangeArrowheads="1"/>
          </p:cNvSpPr>
          <p:nvPr/>
        </p:nvSpPr>
        <p:spPr>
          <a:xfrm>
            <a:off x="323528" y="1844826"/>
            <a:ext cx="8183880" cy="3947383"/>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341313" marR="0" lvl="1" indent="-341313" algn="l" defTabSz="914400" rtl="0" eaLnBrk="1" fontAlgn="auto" latinLnBrk="0" hangingPunct="1">
              <a:lnSpc>
                <a:spcPct val="100000"/>
              </a:lnSpc>
              <a:spcBef>
                <a:spcPts val="250"/>
              </a:spcBef>
              <a:spcAft>
                <a:spcPts val="0"/>
              </a:spcAft>
              <a:buClrTx/>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Arial"/>
                <a:ea typeface="+mn-ea"/>
                <a:cs typeface="+mn-cs"/>
              </a:rPr>
              <a:t>Improve accuracy and repeatability</a:t>
            </a:r>
          </a:p>
          <a:p>
            <a:pPr marL="341313" marR="0" lvl="1" indent="-341313" algn="l" defTabSz="914400" rtl="0" eaLnBrk="1" fontAlgn="auto" latinLnBrk="0" hangingPunct="1">
              <a:lnSpc>
                <a:spcPct val="100000"/>
              </a:lnSpc>
              <a:spcBef>
                <a:spcPct val="35000"/>
              </a:spcBef>
              <a:spcAft>
                <a:spcPts val="0"/>
              </a:spcAft>
              <a:buClrTx/>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Arial"/>
                <a:ea typeface="+mn-ea"/>
                <a:cs typeface="+mn-cs"/>
              </a:rPr>
              <a:t>Smoother, predictable motion control</a:t>
            </a:r>
          </a:p>
          <a:p>
            <a:pPr marL="341313" marR="0" lvl="1" indent="-341313" algn="l" defTabSz="914400" rtl="0" eaLnBrk="1" fontAlgn="auto" latinLnBrk="0" hangingPunct="1">
              <a:lnSpc>
                <a:spcPct val="100000"/>
              </a:lnSpc>
              <a:spcBef>
                <a:spcPct val="35000"/>
              </a:spcBef>
              <a:spcAft>
                <a:spcPts val="0"/>
              </a:spcAft>
              <a:buClrTx/>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Arial"/>
                <a:ea typeface="+mn-ea"/>
                <a:cs typeface="+mn-cs"/>
              </a:rPr>
              <a:t>Self monitoring and diagnostics using sensors</a:t>
            </a:r>
          </a:p>
          <a:p>
            <a:pPr marL="341313" marR="0" lvl="1" indent="-341313" algn="l" defTabSz="914400" rtl="0" eaLnBrk="1" fontAlgn="auto" latinLnBrk="0" hangingPunct="1">
              <a:lnSpc>
                <a:spcPct val="100000"/>
              </a:lnSpc>
              <a:spcBef>
                <a:spcPct val="35000"/>
              </a:spcBef>
              <a:spcAft>
                <a:spcPts val="0"/>
              </a:spcAft>
              <a:buClrTx/>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Arial"/>
                <a:ea typeface="+mn-ea"/>
                <a:cs typeface="+mn-cs"/>
              </a:rPr>
              <a:t>Increase safety by incorporating interlocks  </a:t>
            </a:r>
          </a:p>
          <a:p>
            <a:pPr marL="341313" marR="0" lvl="1" indent="-341313" algn="l" defTabSz="914400" rtl="0" eaLnBrk="1" fontAlgn="auto" latinLnBrk="0" hangingPunct="1">
              <a:lnSpc>
                <a:spcPct val="100000"/>
              </a:lnSpc>
              <a:spcBef>
                <a:spcPct val="35000"/>
              </a:spcBef>
              <a:spcAft>
                <a:spcPts val="0"/>
              </a:spcAft>
              <a:buClrTx/>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Arial"/>
                <a:ea typeface="+mn-ea"/>
                <a:cs typeface="+mn-cs"/>
              </a:rPr>
              <a:t>Remote control of equipment</a:t>
            </a:r>
          </a:p>
          <a:p>
            <a:pPr marL="341313" marR="0" lvl="1" indent="-341313" algn="l" defTabSz="914400" rtl="0" eaLnBrk="1" fontAlgn="auto" latinLnBrk="0" hangingPunct="1">
              <a:lnSpc>
                <a:spcPct val="100000"/>
              </a:lnSpc>
              <a:spcBef>
                <a:spcPct val="35000"/>
              </a:spcBef>
              <a:spcAft>
                <a:spcPts val="0"/>
              </a:spcAft>
              <a:buClrTx/>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Arial"/>
                <a:ea typeface="+mn-ea"/>
                <a:cs typeface="+mn-cs"/>
              </a:rPr>
              <a:t>Increased energy efficiency</a:t>
            </a:r>
          </a:p>
          <a:p>
            <a:pPr marL="341313" marR="0" lvl="1" indent="-341313" algn="l" defTabSz="914400" rtl="0" eaLnBrk="1" fontAlgn="auto" latinLnBrk="0" hangingPunct="1">
              <a:lnSpc>
                <a:spcPct val="100000"/>
              </a:lnSpc>
              <a:spcBef>
                <a:spcPct val="35000"/>
              </a:spcBef>
              <a:spcAft>
                <a:spcPts val="0"/>
              </a:spcAft>
              <a:buClrTx/>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Arial"/>
                <a:ea typeface="+mn-ea"/>
                <a:cs typeface="+mn-cs"/>
              </a:rPr>
              <a:t>Automation </a:t>
            </a:r>
          </a:p>
          <a:p>
            <a:pPr marL="0" marR="0" lvl="0" indent="0" algn="l" defTabSz="914400" rtl="0" eaLnBrk="1" fontAlgn="auto" latinLnBrk="0" hangingPunct="1">
              <a:lnSpc>
                <a:spcPct val="100000"/>
              </a:lnSpc>
              <a:spcBef>
                <a:spcPts val="250"/>
              </a:spcBef>
              <a:spcAft>
                <a:spcPts val="0"/>
              </a:spcAft>
              <a:buClr>
                <a:srgbClr val="DDDDDD"/>
              </a:buClr>
              <a:buSzPct val="80000"/>
              <a:buFont typeface="Wingdings 2"/>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04248" y="188640"/>
            <a:ext cx="1944216" cy="2052831"/>
          </a:xfrm>
          <a:prstGeom prst="rect">
            <a:avLst/>
          </a:prstGeom>
        </p:spPr>
      </p:pic>
    </p:spTree>
    <p:extLst>
      <p:ext uri="{BB962C8B-B14F-4D97-AF65-F5344CB8AC3E}">
        <p14:creationId xmlns:p14="http://schemas.microsoft.com/office/powerpoint/2010/main" xmlns="" val="201137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81000" y="381000"/>
            <a:ext cx="8229600" cy="1524000"/>
          </a:xfrm>
        </p:spPr>
        <p:txBody>
          <a:bodyPr/>
          <a:lstStyle/>
          <a:p>
            <a:pPr eaLnBrk="1" hangingPunct="1">
              <a:defRPr/>
            </a:pPr>
            <a:r>
              <a:rPr lang="en-US" altLang="en-US" dirty="0">
                <a:solidFill>
                  <a:schemeClr val="tx1"/>
                </a:solidFill>
                <a:effectLst>
                  <a:outerShdw blurRad="50800" dist="25400" dir="5400000" algn="ctr" rotWithShape="0">
                    <a:schemeClr val="tx2">
                      <a:alpha val="55000"/>
                    </a:schemeClr>
                  </a:outerShdw>
                </a:effectLst>
              </a:rPr>
              <a:t>CFPA and other Fluid Power Industry Resources</a:t>
            </a:r>
            <a:endParaRPr lang="en-US" altLang="en-US" dirty="0">
              <a:solidFill>
                <a:schemeClr val="tx1"/>
              </a:solidFill>
              <a:effectLst>
                <a:outerShdw blurRad="50800" dist="25400" dir="5400000" algn="ctr" rotWithShape="0">
                  <a:schemeClr val="tx2">
                    <a:alpha val="55000"/>
                  </a:schemeClr>
                </a:outerShdw>
              </a:effectLst>
              <a:latin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9" name="Rectangle 8"/>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0" name="Rectangle 9"/>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2" name="Picture 1"/>
          <p:cNvPicPr>
            <a:picLocks noChangeAspect="1"/>
          </p:cNvPicPr>
          <p:nvPr/>
        </p:nvPicPr>
        <p:blipFill rotWithShape="1">
          <a:blip r:embed="rId4" cstate="print"/>
          <a:srcRect l="56693" t="10801" r="6689" b="22000"/>
          <a:stretch/>
        </p:blipFill>
        <p:spPr>
          <a:xfrm>
            <a:off x="933134" y="1940557"/>
            <a:ext cx="7277730" cy="3756248"/>
          </a:xfrm>
          <a:prstGeom prst="rect">
            <a:avLst/>
          </a:prstGeom>
        </p:spPr>
      </p:pic>
      <p:sp>
        <p:nvSpPr>
          <p:cNvPr id="3" name="Oval 2"/>
          <p:cNvSpPr/>
          <p:nvPr/>
        </p:nvSpPr>
        <p:spPr>
          <a:xfrm>
            <a:off x="2334742" y="2420888"/>
            <a:ext cx="115212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4" name="TextBox 3"/>
          <p:cNvSpPr txBox="1"/>
          <p:nvPr/>
        </p:nvSpPr>
        <p:spPr>
          <a:xfrm>
            <a:off x="2659596" y="5845076"/>
            <a:ext cx="3672408" cy="523220"/>
          </a:xfrm>
          <a:prstGeom prst="rect">
            <a:avLst/>
          </a:prstGeom>
          <a:noFill/>
        </p:spPr>
        <p:txBody>
          <a:bodyPr wrap="square" rtlCol="0">
            <a:spAutoFit/>
          </a:bodyPr>
          <a:lstStyle/>
          <a:p>
            <a:pPr algn="ctr"/>
            <a:r>
              <a:rPr lang="en-CA" sz="2800" dirty="0">
                <a:latin typeface="+mj-lt"/>
                <a:hlinkClick r:id="rId5"/>
              </a:rPr>
              <a:t>www.cfpa.ca</a:t>
            </a:r>
            <a:endParaRPr lang="en-CA" sz="2800"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81000" y="381000"/>
            <a:ext cx="8229600" cy="1524000"/>
          </a:xfrm>
        </p:spPr>
        <p:txBody>
          <a:bodyPr/>
          <a:lstStyle/>
          <a:p>
            <a:pPr eaLnBrk="1" hangingPunct="1">
              <a:defRPr/>
            </a:pPr>
            <a:r>
              <a:rPr lang="en-US" altLang="en-US" dirty="0">
                <a:solidFill>
                  <a:schemeClr val="tx1"/>
                </a:solidFill>
              </a:rPr>
              <a:t>CFPA and other Fluid Power Industry resources</a:t>
            </a:r>
            <a:endParaRPr lang="en-US" altLang="en-US" dirty="0">
              <a:solidFill>
                <a:schemeClr val="tx1"/>
              </a:solidFill>
              <a:effectLst/>
              <a:latin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7" name="Rectangle 6"/>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8" name="Rectangle 7"/>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2" name="Picture 1"/>
          <p:cNvPicPr>
            <a:picLocks noChangeAspect="1"/>
          </p:cNvPicPr>
          <p:nvPr/>
        </p:nvPicPr>
        <p:blipFill rotWithShape="1">
          <a:blip r:embed="rId4" cstate="print"/>
          <a:srcRect l="59451" t="12201" r="9444" b="-400"/>
          <a:stretch/>
        </p:blipFill>
        <p:spPr>
          <a:xfrm>
            <a:off x="364958" y="1913366"/>
            <a:ext cx="4279050" cy="3412405"/>
          </a:xfrm>
          <a:prstGeom prst="rect">
            <a:avLst/>
          </a:prstGeom>
        </p:spPr>
      </p:pic>
      <p:sp>
        <p:nvSpPr>
          <p:cNvPr id="3" name="Oval 2"/>
          <p:cNvSpPr/>
          <p:nvPr/>
        </p:nvSpPr>
        <p:spPr>
          <a:xfrm>
            <a:off x="2412595" y="2290265"/>
            <a:ext cx="792088" cy="3240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pic>
        <p:nvPicPr>
          <p:cNvPr id="4" name="Picture 3"/>
          <p:cNvPicPr>
            <a:picLocks noChangeAspect="1"/>
          </p:cNvPicPr>
          <p:nvPr/>
        </p:nvPicPr>
        <p:blipFill rotWithShape="1">
          <a:blip r:embed="rId5" cstate="print"/>
          <a:srcRect l="59844" t="9402" r="11019" b="-399"/>
          <a:stretch/>
        </p:blipFill>
        <p:spPr>
          <a:xfrm>
            <a:off x="4655586" y="1905000"/>
            <a:ext cx="4176466" cy="3383892"/>
          </a:xfrm>
          <a:prstGeom prst="rect">
            <a:avLst/>
          </a:prstGeom>
        </p:spPr>
      </p:pic>
      <p:sp>
        <p:nvSpPr>
          <p:cNvPr id="5" name="Oval 4"/>
          <p:cNvSpPr/>
          <p:nvPr/>
        </p:nvSpPr>
        <p:spPr>
          <a:xfrm>
            <a:off x="5807859" y="2018873"/>
            <a:ext cx="684076" cy="3768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9" name="TextBox 8"/>
          <p:cNvSpPr txBox="1"/>
          <p:nvPr/>
        </p:nvSpPr>
        <p:spPr>
          <a:xfrm>
            <a:off x="5328084" y="5475186"/>
            <a:ext cx="3384376" cy="523220"/>
          </a:xfrm>
          <a:prstGeom prst="rect">
            <a:avLst/>
          </a:prstGeom>
          <a:noFill/>
        </p:spPr>
        <p:txBody>
          <a:bodyPr wrap="square" rtlCol="0">
            <a:spAutoFit/>
          </a:bodyPr>
          <a:lstStyle/>
          <a:p>
            <a:pPr algn="ctr"/>
            <a:r>
              <a:rPr lang="en-CA" sz="2800" dirty="0">
                <a:latin typeface="+mj-lt"/>
                <a:hlinkClick r:id="rId6"/>
              </a:rPr>
              <a:t>www.ifps.org</a:t>
            </a:r>
            <a:endParaRPr lang="en-CA" sz="2800" dirty="0">
              <a:latin typeface="+mj-lt"/>
            </a:endParaRPr>
          </a:p>
        </p:txBody>
      </p:sp>
      <p:sp>
        <p:nvSpPr>
          <p:cNvPr id="10" name="TextBox 9"/>
          <p:cNvSpPr txBox="1"/>
          <p:nvPr/>
        </p:nvSpPr>
        <p:spPr>
          <a:xfrm>
            <a:off x="972435" y="5472518"/>
            <a:ext cx="2880320" cy="523220"/>
          </a:xfrm>
          <a:prstGeom prst="rect">
            <a:avLst/>
          </a:prstGeom>
          <a:noFill/>
        </p:spPr>
        <p:txBody>
          <a:bodyPr wrap="square" rtlCol="0">
            <a:spAutoFit/>
          </a:bodyPr>
          <a:lstStyle/>
          <a:p>
            <a:pPr algn="ctr"/>
            <a:r>
              <a:rPr lang="en-CA" sz="2800" dirty="0">
                <a:latin typeface="+mj-lt"/>
                <a:hlinkClick r:id="rId7"/>
              </a:rPr>
              <a:t>www.nfpa.com</a:t>
            </a:r>
            <a:endParaRPr lang="en-CA" sz="2800"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925706" y="1466782"/>
            <a:ext cx="5292588" cy="1224136"/>
          </a:xfrm>
        </p:spPr>
        <p:txBody>
          <a:bodyPr>
            <a:normAutofit/>
          </a:bodyPr>
          <a:lstStyle/>
          <a:p>
            <a:pPr algn="ctr">
              <a:defRPr/>
            </a:pPr>
            <a:r>
              <a:rPr lang="en-US" altLang="en-US" dirty="0">
                <a:solidFill>
                  <a:schemeClr val="tx1"/>
                </a:solidFill>
              </a:rPr>
              <a:t>Thank You</a:t>
            </a:r>
            <a:br>
              <a:rPr lang="en-US" altLang="en-US" dirty="0">
                <a:solidFill>
                  <a:schemeClr val="tx1"/>
                </a:solidFill>
              </a:rPr>
            </a:br>
            <a:r>
              <a:rPr lang="en-US" altLang="en-US" sz="1200" dirty="0">
                <a:effectLst/>
              </a:rPr>
              <a:t/>
            </a:r>
            <a:br>
              <a:rPr lang="en-US" altLang="en-US" sz="1200" dirty="0">
                <a:effectLst/>
              </a:rPr>
            </a:br>
            <a:endParaRPr lang="en-US" altLang="en-US" sz="1200" dirty="0">
              <a:solidFill>
                <a:schemeClr val="tx1"/>
              </a:solidFill>
            </a:endParaRPr>
          </a:p>
        </p:txBody>
      </p:sp>
      <p:sp>
        <p:nvSpPr>
          <p:cNvPr id="4" name="Rectangle 2"/>
          <p:cNvSpPr txBox="1">
            <a:spLocks noChangeArrowheads="1"/>
          </p:cNvSpPr>
          <p:nvPr/>
        </p:nvSpPr>
        <p:spPr>
          <a:xfrm>
            <a:off x="2725452" y="4429795"/>
            <a:ext cx="3693096" cy="1206134"/>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fontAlgn="auto">
              <a:lnSpc>
                <a:spcPct val="125000"/>
              </a:lnSpc>
              <a:spcAft>
                <a:spcPts val="0"/>
              </a:spcAft>
              <a:defRPr/>
            </a:pPr>
            <a:r>
              <a:rPr lang="en-US" altLang="en-US" sz="2000" dirty="0">
                <a:solidFill>
                  <a:schemeClr val="tx1"/>
                </a:solidFill>
              </a:rPr>
              <a:t>Contact Us</a:t>
            </a:r>
          </a:p>
          <a:p>
            <a:pPr algn="ctr" fontAlgn="auto">
              <a:lnSpc>
                <a:spcPct val="125000"/>
              </a:lnSpc>
              <a:spcAft>
                <a:spcPts val="0"/>
              </a:spcAft>
              <a:defRPr/>
            </a:pPr>
            <a:r>
              <a:rPr lang="en-CA" altLang="en-US" sz="2000" dirty="0">
                <a:solidFill>
                  <a:schemeClr val="tx1"/>
                </a:solidFill>
                <a:effectLst/>
                <a:hlinkClick r:id="rId2"/>
              </a:rPr>
              <a:t>info@cfpa.ca</a:t>
            </a:r>
            <a:r>
              <a:rPr lang="en-US" altLang="en-US" sz="2000" dirty="0">
                <a:effectLst/>
              </a:rPr>
              <a:t/>
            </a:r>
            <a:br>
              <a:rPr lang="en-US" altLang="en-US" sz="2000" dirty="0">
                <a:effectLst/>
              </a:rPr>
            </a:br>
            <a:r>
              <a:rPr lang="en-CA" sz="2000" dirty="0">
                <a:solidFill>
                  <a:schemeClr val="tx1"/>
                </a:solidFill>
                <a:effectLst/>
                <a:latin typeface="Arial" panose="020B0604020202020204" pitchFamily="34" charset="0"/>
                <a:ea typeface="Calibri" panose="020F0502020204030204" pitchFamily="34" charset="0"/>
              </a:rPr>
              <a:t>416-735-3911</a:t>
            </a:r>
            <a:endParaRPr lang="en-US" altLang="en-US" sz="2000"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5583195" cy="11607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19200" y="2878006"/>
            <a:ext cx="3305600" cy="1118511"/>
          </a:xfrm>
          <a:prstGeom prst="rect">
            <a:avLst/>
          </a:prstGeom>
        </p:spPr>
      </p:pic>
      <p:sp>
        <p:nvSpPr>
          <p:cNvPr id="10" name="Rectangle 9"/>
          <p:cNvSpPr/>
          <p:nvPr/>
        </p:nvSpPr>
        <p:spPr>
          <a:xfrm>
            <a:off x="0"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350" dirty="0">
              <a:solidFill>
                <a:prstClr val="white"/>
              </a:solidFill>
            </a:endParaRPr>
          </a:p>
        </p:txBody>
      </p:sp>
      <p:sp>
        <p:nvSpPr>
          <p:cNvPr id="11" name="Rectangle 10"/>
          <p:cNvSpPr/>
          <p:nvPr/>
        </p:nvSpPr>
        <p:spPr>
          <a:xfrm>
            <a:off x="0" y="6563032"/>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sz="1350"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58915"/>
            <a:ext cx="1504336" cy="509020"/>
          </a:xfrm>
          <a:prstGeom prst="rect">
            <a:avLst/>
          </a:prstGeom>
        </p:spPr>
      </p:pic>
      <p:sp>
        <p:nvSpPr>
          <p:cNvPr id="7" name="Rectangle 6"/>
          <p:cNvSpPr/>
          <p:nvPr/>
        </p:nvSpPr>
        <p:spPr>
          <a:xfrm>
            <a:off x="0" y="6563032"/>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Rectangle 8"/>
          <p:cNvSpPr/>
          <p:nvPr/>
        </p:nvSpPr>
        <p:spPr>
          <a:xfrm>
            <a:off x="0"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0" name="Rectangle 9"/>
          <p:cNvSpPr/>
          <p:nvPr/>
        </p:nvSpPr>
        <p:spPr>
          <a:xfrm>
            <a:off x="773578" y="2024844"/>
            <a:ext cx="7578842" cy="1938992"/>
          </a:xfrm>
          <a:prstGeom prst="rect">
            <a:avLst/>
          </a:prstGeom>
        </p:spPr>
        <p:txBody>
          <a:bodyPr wrap="square">
            <a:spAutoFit/>
          </a:bodyPr>
          <a:lstStyle/>
          <a:p>
            <a:pPr algn="ctr"/>
            <a:endParaRPr lang="en-CA" sz="2400" dirty="0"/>
          </a:p>
          <a:p>
            <a:pPr algn="ctr"/>
            <a:r>
              <a:rPr lang="en-CA" sz="3600" b="1" u="sng" dirty="0">
                <a:latin typeface="Arial" panose="020B0604020202020204" pitchFamily="34" charset="0"/>
                <a:cs typeface="Arial" panose="020B0604020202020204" pitchFamily="34" charset="0"/>
              </a:rPr>
              <a:t>Industries</a:t>
            </a:r>
            <a:r>
              <a:rPr lang="en-CA" sz="3600" b="1" dirty="0">
                <a:latin typeface="Arial" panose="020B0604020202020204" pitchFamily="34" charset="0"/>
                <a:cs typeface="Arial" panose="020B0604020202020204" pitchFamily="34" charset="0"/>
              </a:rPr>
              <a:t> </a:t>
            </a:r>
            <a:r>
              <a:rPr lang="en-CA" sz="3600" dirty="0">
                <a:latin typeface="Arial" panose="020B0604020202020204" pitchFamily="34" charset="0"/>
                <a:cs typeface="Arial" panose="020B0604020202020204" pitchFamily="34" charset="0"/>
              </a:rPr>
              <a:t>in which Fluid Power plays a significant role</a:t>
            </a:r>
          </a:p>
          <a:p>
            <a:pPr algn="ctr"/>
            <a:endParaRPr lang="en-CA" sz="2400" dirty="0"/>
          </a:p>
        </p:txBody>
      </p:sp>
    </p:spTree>
    <p:extLst>
      <p:ext uri="{BB962C8B-B14F-4D97-AF65-F5344CB8AC3E}">
        <p14:creationId xmlns:p14="http://schemas.microsoft.com/office/powerpoint/2010/main" xmlns="" val="332764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58915"/>
            <a:ext cx="1504336" cy="509020"/>
          </a:xfrm>
          <a:prstGeom prst="rect">
            <a:avLst/>
          </a:prstGeom>
        </p:spPr>
      </p:pic>
      <p:sp>
        <p:nvSpPr>
          <p:cNvPr id="7" name="Rectangle 6"/>
          <p:cNvSpPr/>
          <p:nvPr/>
        </p:nvSpPr>
        <p:spPr>
          <a:xfrm>
            <a:off x="0" y="6563032"/>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Rectangle 8"/>
          <p:cNvSpPr/>
          <p:nvPr/>
        </p:nvSpPr>
        <p:spPr>
          <a:xfrm>
            <a:off x="0"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8" name="Picture 7" descr="a380_landing_gear_001.jpg"/>
          <p:cNvPicPr>
            <a:picLocks noChangeAspect="1"/>
          </p:cNvPicPr>
          <p:nvPr/>
        </p:nvPicPr>
        <p:blipFill>
          <a:blip r:embed="rId4" cstate="print"/>
          <a:stretch>
            <a:fillRect/>
          </a:stretch>
        </p:blipFill>
        <p:spPr>
          <a:xfrm>
            <a:off x="513901" y="3356992"/>
            <a:ext cx="4526153" cy="2732666"/>
          </a:xfrm>
          <a:prstGeom prst="rect">
            <a:avLst/>
          </a:prstGeom>
          <a:ln w="25400">
            <a:solidFill>
              <a:schemeClr val="tx1"/>
            </a:solidFill>
          </a:ln>
        </p:spPr>
      </p:pic>
      <p:pic>
        <p:nvPicPr>
          <p:cNvPr id="11" name="Picture 10" descr="a_007.JPG"/>
          <p:cNvPicPr>
            <a:picLocks noChangeAspect="1"/>
          </p:cNvPicPr>
          <p:nvPr/>
        </p:nvPicPr>
        <p:blipFill>
          <a:blip r:embed="rId5" cstate="print"/>
          <a:stretch>
            <a:fillRect/>
          </a:stretch>
        </p:blipFill>
        <p:spPr>
          <a:xfrm>
            <a:off x="4359212" y="793283"/>
            <a:ext cx="4209232" cy="2907001"/>
          </a:xfrm>
          <a:prstGeom prst="rect">
            <a:avLst/>
          </a:prstGeom>
          <a:ln w="25400">
            <a:solidFill>
              <a:schemeClr val="tx1"/>
            </a:solidFill>
          </a:ln>
        </p:spPr>
      </p:pic>
      <p:sp>
        <p:nvSpPr>
          <p:cNvPr id="14" name="Rectangle 2"/>
          <p:cNvSpPr>
            <a:spLocks noGrp="1" noChangeArrowheads="1"/>
          </p:cNvSpPr>
          <p:nvPr>
            <p:ph type="title"/>
          </p:nvPr>
        </p:nvSpPr>
        <p:spPr>
          <a:xfrm>
            <a:off x="323528" y="801582"/>
            <a:ext cx="3794433" cy="751272"/>
          </a:xfrm>
        </p:spPr>
        <p:txBody>
          <a:bodyPr>
            <a:noAutofit/>
          </a:bodyPr>
          <a:lstStyle/>
          <a:p>
            <a:pPr>
              <a:defRPr/>
            </a:pP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a:solidFill>
                  <a:schemeClr val="tx1"/>
                </a:solidFill>
                <a:effectLst>
                  <a:outerShdw blurRad="50800" dist="25400" dir="5400000" algn="tl" rotWithShape="0">
                    <a:prstClr val="black">
                      <a:alpha val="55000"/>
                    </a:prstClr>
                  </a:outerShdw>
                </a:effectLst>
                <a:latin typeface="Arial" panose="020B0604020202020204" pitchFamily="34" charset="0"/>
                <a:cs typeface="Arial" panose="020B0604020202020204" pitchFamily="34" charset="0"/>
              </a:rPr>
              <a:t>Transportation</a:t>
            </a:r>
          </a:p>
        </p:txBody>
      </p:sp>
    </p:spTree>
    <p:extLst>
      <p:ext uri="{BB962C8B-B14F-4D97-AF65-F5344CB8AC3E}">
        <p14:creationId xmlns:p14="http://schemas.microsoft.com/office/powerpoint/2010/main" xmlns="" val="90399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58915"/>
            <a:ext cx="1504336" cy="509020"/>
          </a:xfrm>
          <a:prstGeom prst="rect">
            <a:avLst/>
          </a:prstGeom>
        </p:spPr>
      </p:pic>
      <p:sp>
        <p:nvSpPr>
          <p:cNvPr id="7" name="Rectangle 6"/>
          <p:cNvSpPr/>
          <p:nvPr/>
        </p:nvSpPr>
        <p:spPr>
          <a:xfrm>
            <a:off x="0" y="6563032"/>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Rectangle 8"/>
          <p:cNvSpPr/>
          <p:nvPr/>
        </p:nvSpPr>
        <p:spPr>
          <a:xfrm>
            <a:off x="0"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2" name="Rectangle 2"/>
          <p:cNvSpPr txBox="1">
            <a:spLocks noChangeArrowheads="1"/>
          </p:cNvSpPr>
          <p:nvPr/>
        </p:nvSpPr>
        <p:spPr>
          <a:xfrm>
            <a:off x="359532" y="728700"/>
            <a:ext cx="3312368" cy="751272"/>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ysClr val="windowText" lastClr="000000"/>
                </a:solidFill>
                <a:effectLst>
                  <a:outerShdw blurRad="50800" dist="25400" dir="5400000" algn="ctr" rotWithShape="0">
                    <a:schemeClr val="tx1">
                      <a:alpha val="55000"/>
                    </a:schemeClr>
                  </a:outerShdw>
                </a:effectLst>
                <a:uLnTx/>
                <a:uFillTx/>
                <a:latin typeface="Arial"/>
                <a:ea typeface="+mj-ea"/>
                <a:cs typeface="+mj-cs"/>
              </a:rPr>
              <a:t>Construction</a:t>
            </a:r>
            <a:endParaRPr kumimoji="0" lang="en-US" altLang="en-US" sz="3600" b="1" i="0" u="none" strike="noStrike" kern="1200" cap="none" spc="0" normalizeH="0" baseline="0" noProof="0" dirty="0">
              <a:ln>
                <a:noFill/>
              </a:ln>
              <a:solidFill>
                <a:sysClr val="windowText" lastClr="000000"/>
              </a:solidFill>
              <a:effectLst>
                <a:outerShdw blurRad="50800" dist="25400" dir="5400000" algn="ctr" rotWithShape="0">
                  <a:schemeClr val="tx1">
                    <a:alpha val="55000"/>
                  </a:schemeClr>
                </a:outerShdw>
              </a:effectLst>
              <a:uLnTx/>
              <a:uFillTx/>
              <a:latin typeface="Times New Roman" pitchFamily="18" charset="0"/>
              <a:ea typeface="+mj-ea"/>
              <a:cs typeface="+mj-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3548" y="2888940"/>
            <a:ext cx="4291956" cy="323725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31940" y="476672"/>
            <a:ext cx="4565904" cy="2968752"/>
          </a:xfrm>
          <a:prstGeom prst="rect">
            <a:avLst/>
          </a:prstGeom>
        </p:spPr>
      </p:pic>
    </p:spTree>
    <p:extLst>
      <p:ext uri="{BB962C8B-B14F-4D97-AF65-F5344CB8AC3E}">
        <p14:creationId xmlns:p14="http://schemas.microsoft.com/office/powerpoint/2010/main" xmlns="" val="11720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664" y="6058915"/>
            <a:ext cx="1504336" cy="509020"/>
          </a:xfrm>
          <a:prstGeom prst="rect">
            <a:avLst/>
          </a:prstGeom>
        </p:spPr>
      </p:pic>
      <p:sp>
        <p:nvSpPr>
          <p:cNvPr id="7" name="Rectangle 6"/>
          <p:cNvSpPr/>
          <p:nvPr/>
        </p:nvSpPr>
        <p:spPr>
          <a:xfrm>
            <a:off x="0" y="6563032"/>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Rectangle 8"/>
          <p:cNvSpPr/>
          <p:nvPr/>
        </p:nvSpPr>
        <p:spPr>
          <a:xfrm>
            <a:off x="0"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 name="Rectangle 2"/>
          <p:cNvSpPr>
            <a:spLocks noGrp="1" noChangeArrowheads="1"/>
          </p:cNvSpPr>
          <p:nvPr>
            <p:ph type="title"/>
          </p:nvPr>
        </p:nvSpPr>
        <p:spPr>
          <a:xfrm>
            <a:off x="359532" y="713852"/>
            <a:ext cx="3096344" cy="751272"/>
          </a:xfrm>
        </p:spPr>
        <p:txBody>
          <a:bodyPr>
            <a:noAutofit/>
          </a:bodyPr>
          <a:lstStyle/>
          <a:p>
            <a:pPr>
              <a:defRPr/>
            </a:pPr>
            <a:r>
              <a:rPr lang="en-US" altLang="en-US" dirty="0">
                <a:solidFill>
                  <a:srgbClr val="FF0000"/>
                </a:solidFill>
              </a:rPr>
              <a:t>  </a:t>
            </a:r>
            <a:r>
              <a:rPr lang="en-US" altLang="en-US" dirty="0">
                <a:solidFill>
                  <a:schemeClr val="tx1"/>
                </a:solidFill>
                <a:effectLst>
                  <a:outerShdw blurRad="38100" dist="38100" dir="2700000" algn="tl">
                    <a:srgbClr val="000000">
                      <a:alpha val="43137"/>
                    </a:srgbClr>
                  </a:outerShdw>
                </a:effectLst>
              </a:rPr>
              <a:t>Food</a:t>
            </a:r>
            <a:endParaRPr lang="en-US" altLang="en-US" dirty="0">
              <a:solidFill>
                <a:schemeClr val="tx1"/>
              </a:solidFill>
              <a:effectLst>
                <a:outerShdw blurRad="38100" dist="38100" dir="2700000" algn="tl">
                  <a:srgbClr val="000000">
                    <a:alpha val="43137"/>
                  </a:srgbClr>
                </a:outerShdw>
              </a:effectLst>
              <a:latin typeface="Times New Roman" pitchFamily="18" charset="0"/>
            </a:endParaRPr>
          </a:p>
        </p:txBody>
      </p:sp>
      <p:pic>
        <p:nvPicPr>
          <p:cNvPr id="8" name="Picture 7" descr="combine-wheat-large.jpg"/>
          <p:cNvPicPr>
            <a:picLocks noChangeAspect="1"/>
          </p:cNvPicPr>
          <p:nvPr/>
        </p:nvPicPr>
        <p:blipFill>
          <a:blip r:embed="rId4" cstate="print"/>
          <a:stretch>
            <a:fillRect/>
          </a:stretch>
        </p:blipFill>
        <p:spPr>
          <a:xfrm>
            <a:off x="611560" y="2924944"/>
            <a:ext cx="4721669" cy="3128891"/>
          </a:xfrm>
          <a:prstGeom prst="rect">
            <a:avLst/>
          </a:prstGeom>
          <a:ln w="25400">
            <a:solidFill>
              <a:schemeClr val="tx1"/>
            </a:solidFill>
          </a:ln>
        </p:spPr>
      </p:pic>
      <p:pic>
        <p:nvPicPr>
          <p:cNvPr id="10" name="Picture 9" descr="745-mit-papier.jpg_EV2005.jpg"/>
          <p:cNvPicPr>
            <a:picLocks noChangeAspect="1"/>
          </p:cNvPicPr>
          <p:nvPr/>
        </p:nvPicPr>
        <p:blipFill>
          <a:blip r:embed="rId5" cstate="print"/>
          <a:stretch>
            <a:fillRect/>
          </a:stretch>
        </p:blipFill>
        <p:spPr>
          <a:xfrm>
            <a:off x="5076056" y="713852"/>
            <a:ext cx="3430566" cy="3898370"/>
          </a:xfrm>
          <a:prstGeom prst="rect">
            <a:avLst/>
          </a:prstGeom>
          <a:ln w="25400">
            <a:solidFill>
              <a:schemeClr val="tx1"/>
            </a:solidFill>
          </a:ln>
        </p:spPr>
      </p:pic>
    </p:spTree>
    <p:extLst>
      <p:ext uri="{BB962C8B-B14F-4D97-AF65-F5344CB8AC3E}">
        <p14:creationId xmlns:p14="http://schemas.microsoft.com/office/powerpoint/2010/main" xmlns="" val="270727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31540" y="814329"/>
            <a:ext cx="4104456" cy="751272"/>
          </a:xfrm>
        </p:spPr>
        <p:txBody>
          <a:bodyPr>
            <a:noAutofit/>
          </a:bodyPr>
          <a:lstStyle/>
          <a:p>
            <a:pPr>
              <a:defRPr/>
            </a:pPr>
            <a:r>
              <a:rPr lang="en-US" altLang="en-US" dirty="0">
                <a:solidFill>
                  <a:schemeClr val="tx1"/>
                </a:solidFill>
                <a:effectLst>
                  <a:outerShdw blurRad="50800" dist="25400" dir="5400000" algn="ctr" rotWithShape="0">
                    <a:schemeClr val="tx1">
                      <a:alpha val="55000"/>
                    </a:schemeClr>
                  </a:outerShdw>
                </a:effectLst>
              </a:rPr>
              <a:t>Manufacturing</a:t>
            </a:r>
            <a:endParaRPr lang="en-US" altLang="en-US" dirty="0">
              <a:solidFill>
                <a:schemeClr val="tx1"/>
              </a:solidFill>
              <a:effectLst>
                <a:outerShdw blurRad="50800" dist="25400" dir="5400000" algn="ctr" rotWithShape="0">
                  <a:schemeClr val="tx1">
                    <a:alpha val="55000"/>
                  </a:schemeClr>
                </a:outerShdw>
              </a:effectLst>
              <a:latin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09943" y="814329"/>
            <a:ext cx="4265879" cy="2830697"/>
          </a:xfrm>
          <a:prstGeom prst="rect">
            <a:avLst/>
          </a:prstGeom>
          <a:ln w="25400">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11" name="Rectangle 10"/>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2" name="Rectangle 11"/>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5240" y="2430135"/>
            <a:ext cx="3877056" cy="3572256"/>
          </a:xfrm>
          <a:prstGeom prst="rect">
            <a:avLst/>
          </a:prstGeom>
        </p:spPr>
      </p:pic>
    </p:spTree>
    <p:extLst>
      <p:ext uri="{BB962C8B-B14F-4D97-AF65-F5344CB8AC3E}">
        <p14:creationId xmlns:p14="http://schemas.microsoft.com/office/powerpoint/2010/main" xmlns="" val="77539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91580" y="737656"/>
            <a:ext cx="2628292" cy="692696"/>
          </a:xfrm>
        </p:spPr>
        <p:txBody>
          <a:bodyPr>
            <a:noAutofit/>
          </a:bodyPr>
          <a:lstStyle/>
          <a:p>
            <a:pPr>
              <a:defRPr/>
            </a:pPr>
            <a:r>
              <a:rPr lang="en-US" altLang="en-US" dirty="0">
                <a:solidFill>
                  <a:schemeClr val="tx1"/>
                </a:solidFill>
              </a:rPr>
              <a:t>Mining</a:t>
            </a:r>
            <a:r>
              <a:rPr lang="en-US" altLang="en-US" dirty="0">
                <a:solidFill>
                  <a:srgbClr val="FF0000"/>
                </a:solidFill>
              </a:rPr>
              <a:t>   </a:t>
            </a:r>
            <a:endParaRPr lang="en-US" altLang="en-US" dirty="0">
              <a:solidFill>
                <a:srgbClr val="FF0000"/>
              </a:solidFill>
              <a:effectLst/>
              <a:latin typeface="Times New Roman" pitchFamily="18" charset="0"/>
            </a:endParaRPr>
          </a:p>
        </p:txBody>
      </p:sp>
      <p:pic>
        <p:nvPicPr>
          <p:cNvPr id="9" name="Picture 8" descr="NKV_4100.JPG"/>
          <p:cNvPicPr>
            <a:picLocks noChangeAspect="1"/>
          </p:cNvPicPr>
          <p:nvPr/>
        </p:nvPicPr>
        <p:blipFill>
          <a:blip r:embed="rId3" cstate="print"/>
          <a:stretch>
            <a:fillRect/>
          </a:stretch>
        </p:blipFill>
        <p:spPr>
          <a:xfrm>
            <a:off x="719573" y="2960948"/>
            <a:ext cx="4487827" cy="3082298"/>
          </a:xfrm>
          <a:prstGeom prst="rect">
            <a:avLst/>
          </a:prstGeom>
          <a:ln w="25400">
            <a:solidFill>
              <a:schemeClr val="tx1"/>
            </a:solidFill>
          </a:ln>
        </p:spPr>
      </p:pic>
      <p:pic>
        <p:nvPicPr>
          <p:cNvPr id="10" name="Picture 9" descr="3.jpg"/>
          <p:cNvPicPr>
            <a:picLocks noChangeAspect="1"/>
          </p:cNvPicPr>
          <p:nvPr/>
        </p:nvPicPr>
        <p:blipFill>
          <a:blip r:embed="rId4" cstate="print"/>
          <a:stretch>
            <a:fillRect/>
          </a:stretch>
        </p:blipFill>
        <p:spPr>
          <a:xfrm>
            <a:off x="4572000" y="754829"/>
            <a:ext cx="3877598" cy="2908199"/>
          </a:xfrm>
          <a:prstGeom prst="rect">
            <a:avLst/>
          </a:prstGeom>
          <a:ln w="25400">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39664" y="6002391"/>
            <a:ext cx="1504336" cy="509020"/>
          </a:xfrm>
          <a:prstGeom prst="rect">
            <a:avLst/>
          </a:prstGeom>
        </p:spPr>
      </p:pic>
      <p:sp>
        <p:nvSpPr>
          <p:cNvPr id="7" name="Rectangle 6"/>
          <p:cNvSpPr/>
          <p:nvPr/>
        </p:nvSpPr>
        <p:spPr>
          <a:xfrm>
            <a:off x="-1" y="6563031"/>
            <a:ext cx="9144000" cy="1843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1" name="Rectangle 10"/>
          <p:cNvSpPr/>
          <p:nvPr/>
        </p:nvSpPr>
        <p:spPr>
          <a:xfrm>
            <a:off x="-1" y="6799006"/>
            <a:ext cx="9144000" cy="5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extLst>
      <p:ext uri="{BB962C8B-B14F-4D97-AF65-F5344CB8AC3E}">
        <p14:creationId xmlns:p14="http://schemas.microsoft.com/office/powerpoint/2010/main" xmlns="" val="607614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25593</TotalTime>
  <Words>1871</Words>
  <Application>Microsoft Office PowerPoint</Application>
  <PresentationFormat>On-screen Show (4:3)</PresentationFormat>
  <Paragraphs>270</Paragraphs>
  <Slides>32</Slides>
  <Notes>30</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Aspect</vt:lpstr>
      <vt:lpstr>Office Theme</vt:lpstr>
      <vt:lpstr>1_Office Theme</vt:lpstr>
      <vt:lpstr>Slide 1</vt:lpstr>
      <vt:lpstr>Slide 2</vt:lpstr>
      <vt:lpstr>Slide 3</vt:lpstr>
      <vt:lpstr>Slide 4</vt:lpstr>
      <vt:lpstr> Transportation</vt:lpstr>
      <vt:lpstr>Slide 6</vt:lpstr>
      <vt:lpstr>  Food</vt:lpstr>
      <vt:lpstr>Manufacturing</vt:lpstr>
      <vt:lpstr>Mining   </vt:lpstr>
      <vt:lpstr> Energy</vt:lpstr>
      <vt:lpstr>Slide 11</vt:lpstr>
      <vt:lpstr>The Canadian Fluid Power Industry meets the Hydraulic and Pneumatic needs of these well established and cutting edge industries in many ways.</vt:lpstr>
      <vt:lpstr>Fluid Power Industry Products and Services</vt:lpstr>
      <vt:lpstr>Slide 14</vt:lpstr>
      <vt:lpstr>Fluid Power Industry Manufacturers</vt:lpstr>
      <vt:lpstr>A few Fluid Power Manufacturers</vt:lpstr>
      <vt:lpstr>Fluid Power Industry Distributors</vt:lpstr>
      <vt:lpstr>Fluid Power Industry Machine Builders</vt:lpstr>
      <vt:lpstr>Fluid Power Industry End Users</vt:lpstr>
      <vt:lpstr>Fluid Power Industry Service Companies</vt:lpstr>
      <vt:lpstr>Fluid Power Industry Consulting Engineers</vt:lpstr>
      <vt:lpstr>What types of jobs?</vt:lpstr>
      <vt:lpstr>Slide 23</vt:lpstr>
      <vt:lpstr>INSIDE SALES (aka Technical Support or Customer Service)</vt:lpstr>
      <vt:lpstr>OUTSIDE SALES (aka Sales Engineering)</vt:lpstr>
      <vt:lpstr>FLUID POWER SYSTEMS DESIGN</vt:lpstr>
      <vt:lpstr>SERVICE &amp; ASSEMBLY TECHNICIAN</vt:lpstr>
      <vt:lpstr>What is the CFPA?</vt:lpstr>
      <vt:lpstr>CFPA and other Fluid Power Industry Resources</vt:lpstr>
      <vt:lpstr>CFPA and other Fluid Power Industry Resources</vt:lpstr>
      <vt:lpstr>CFPA and other Fluid Power Industry resources</vt:lpstr>
      <vt:lpstr>Thank You  </vt:lpstr>
    </vt:vector>
  </TitlesOfParts>
  <Company>Wainbee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Canadian Fluid Power</dc:title>
  <dc:creator>John Bachmann</dc:creator>
  <cp:lastModifiedBy>patricia</cp:lastModifiedBy>
  <cp:revision>367</cp:revision>
  <cp:lastPrinted>2004-11-17T13:47:48Z</cp:lastPrinted>
  <dcterms:created xsi:type="dcterms:W3CDTF">2004-11-17T00:47:35Z</dcterms:created>
  <dcterms:modified xsi:type="dcterms:W3CDTF">2017-06-14T17:34:41Z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