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98" r:id="rId3"/>
    <p:sldId id="297" r:id="rId4"/>
    <p:sldId id="303" r:id="rId5"/>
    <p:sldId id="299" r:id="rId6"/>
    <p:sldId id="300" r:id="rId7"/>
    <p:sldId id="296" r:id="rId8"/>
    <p:sldId id="292" r:id="rId9"/>
    <p:sldId id="302" r:id="rId10"/>
    <p:sldId id="301" r:id="rId11"/>
    <p:sldId id="269" r:id="rId12"/>
    <p:sldId id="270" r:id="rId13"/>
    <p:sldId id="266" r:id="rId14"/>
    <p:sldId id="294" r:id="rId15"/>
    <p:sldId id="271" r:id="rId16"/>
    <p:sldId id="272" r:id="rId17"/>
    <p:sldId id="293" r:id="rId18"/>
    <p:sldId id="274" r:id="rId19"/>
    <p:sldId id="275" r:id="rId20"/>
    <p:sldId id="276" r:id="rId21"/>
    <p:sldId id="277" r:id="rId22"/>
    <p:sldId id="281" r:id="rId2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74" autoAdjust="0"/>
  </p:normalViewPr>
  <p:slideViewPr>
    <p:cSldViewPr>
      <p:cViewPr varScale="1">
        <p:scale>
          <a:sx n="108" d="100"/>
          <a:sy n="108" d="100"/>
        </p:scale>
        <p:origin x="17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64" y="-90"/>
      </p:cViewPr>
      <p:guideLst>
        <p:guide orient="horz" pos="293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CA"/>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3F890153-B08A-49A5-8E35-CF93A1FC8DA2}" type="slidenum">
              <a:rPr lang="en-CA" smtClean="0"/>
              <a:pPr/>
              <a:t>‹#›</a:t>
            </a:fld>
            <a:endParaRPr lang="en-CA"/>
          </a:p>
        </p:txBody>
      </p:sp>
    </p:spTree>
    <p:extLst>
      <p:ext uri="{BB962C8B-B14F-4D97-AF65-F5344CB8AC3E}">
        <p14:creationId xmlns:p14="http://schemas.microsoft.com/office/powerpoint/2010/main" val="419085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8585FFD-A595-4D41-95E0-E682F2D3675B}" type="datetimeFigureOut">
              <a:rPr lang="en-US" smtClean="0"/>
              <a:pPr/>
              <a:t>11/12/2019</a:t>
            </a:fld>
            <a:endParaRPr lang="en-CA"/>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EE6DEC0-BFEF-483A-82BE-A8371776045D}" type="slidenum">
              <a:rPr lang="en-CA" smtClean="0"/>
              <a:pPr/>
              <a:t>‹#›</a:t>
            </a:fld>
            <a:endParaRPr lang="en-CA"/>
          </a:p>
        </p:txBody>
      </p:sp>
    </p:spTree>
    <p:extLst>
      <p:ext uri="{BB962C8B-B14F-4D97-AF65-F5344CB8AC3E}">
        <p14:creationId xmlns:p14="http://schemas.microsoft.com/office/powerpoint/2010/main" val="23522937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E6DEC0-BFEF-483A-82BE-A8371776045D}"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EE6DEC0-BFEF-483A-82BE-A8371776045D}" type="slidenum">
              <a:rPr lang="en-CA" smtClean="0"/>
              <a:pPr/>
              <a:t>8</a:t>
            </a:fld>
            <a:endParaRPr lang="en-CA"/>
          </a:p>
        </p:txBody>
      </p:sp>
    </p:spTree>
    <p:extLst>
      <p:ext uri="{BB962C8B-B14F-4D97-AF65-F5344CB8AC3E}">
        <p14:creationId xmlns:p14="http://schemas.microsoft.com/office/powerpoint/2010/main" val="408784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C7017AB-8DA4-4DFC-B66A-022B87B67887}" type="datetime1">
              <a:rPr lang="en-US" smtClean="0"/>
              <a:t>11/12/2019</a:t>
            </a:fld>
            <a:endParaRPr lang="en-CA"/>
          </a:p>
        </p:txBody>
      </p:sp>
      <p:sp>
        <p:nvSpPr>
          <p:cNvPr id="5" name="Footer Placeholder 4"/>
          <p:cNvSpPr>
            <a:spLocks noGrp="1"/>
          </p:cNvSpPr>
          <p:nvPr>
            <p:ph type="ftr" sz="quarter" idx="11"/>
          </p:nvPr>
        </p:nvSpPr>
        <p:spPr/>
        <p:txBody>
          <a:bodyPr/>
          <a:lstStyle/>
          <a:p>
            <a:r>
              <a:rPr lang="en-CA"/>
              <a:t>(c) 2017 Canadian Fluid Power Association</a:t>
            </a:r>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415B5-4064-4034-BD38-920B45D60D50}" type="datetime1">
              <a:rPr lang="en-US" smtClean="0"/>
              <a:t>11/12/2019</a:t>
            </a:fld>
            <a:endParaRPr lang="en-CA"/>
          </a:p>
        </p:txBody>
      </p:sp>
      <p:sp>
        <p:nvSpPr>
          <p:cNvPr id="5" name="Footer Placeholder 4"/>
          <p:cNvSpPr>
            <a:spLocks noGrp="1"/>
          </p:cNvSpPr>
          <p:nvPr>
            <p:ph type="ftr" sz="quarter" idx="11"/>
          </p:nvPr>
        </p:nvSpPr>
        <p:spPr/>
        <p:txBody>
          <a:bodyPr/>
          <a:lstStyle/>
          <a:p>
            <a:r>
              <a:rPr lang="en-CA"/>
              <a:t>(c) 2017 Canadian Fluid Power Association</a:t>
            </a:r>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D65D5DB-03BA-49B0-A46C-3A0582B0EA29}" type="datetime1">
              <a:rPr lang="en-US" smtClean="0"/>
              <a:t>11/12/2019</a:t>
            </a:fld>
            <a:endParaRPr lang="en-CA"/>
          </a:p>
        </p:txBody>
      </p:sp>
      <p:sp>
        <p:nvSpPr>
          <p:cNvPr id="5" name="Footer Placeholder 4"/>
          <p:cNvSpPr>
            <a:spLocks noGrp="1"/>
          </p:cNvSpPr>
          <p:nvPr>
            <p:ph type="ftr" sz="quarter" idx="11"/>
          </p:nvPr>
        </p:nvSpPr>
        <p:spPr/>
        <p:txBody>
          <a:bodyPr/>
          <a:lstStyle/>
          <a:p>
            <a:r>
              <a:rPr lang="en-CA"/>
              <a:t>(c) 2017 Canadian Fluid Power Association</a:t>
            </a:r>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3E69D2C-2FF0-4D69-B267-4270BC2DEA62}" type="datetime1">
              <a:rPr lang="en-US" smtClean="0"/>
              <a:t>11/12/2019</a:t>
            </a:fld>
            <a:endParaRPr lang="en-CA"/>
          </a:p>
        </p:txBody>
      </p:sp>
      <p:sp>
        <p:nvSpPr>
          <p:cNvPr id="5" name="Footer Placeholder 4"/>
          <p:cNvSpPr>
            <a:spLocks noGrp="1"/>
          </p:cNvSpPr>
          <p:nvPr>
            <p:ph type="ftr" sz="quarter" idx="11"/>
          </p:nvPr>
        </p:nvSpPr>
        <p:spPr/>
        <p:txBody>
          <a:bodyPr/>
          <a:lstStyle/>
          <a:p>
            <a:r>
              <a:rPr lang="en-CA"/>
              <a:t>(c) 2017 Canadian Fluid Power Association</a:t>
            </a:r>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60E2D5-8D44-49D8-8E2C-4FE79E0C8531}" type="datetime1">
              <a:rPr lang="en-US" smtClean="0"/>
              <a:t>11/12/2019</a:t>
            </a:fld>
            <a:endParaRPr lang="en-CA"/>
          </a:p>
        </p:txBody>
      </p:sp>
      <p:sp>
        <p:nvSpPr>
          <p:cNvPr id="5" name="Footer Placeholder 4"/>
          <p:cNvSpPr>
            <a:spLocks noGrp="1"/>
          </p:cNvSpPr>
          <p:nvPr>
            <p:ph type="ftr" sz="quarter" idx="11"/>
          </p:nvPr>
        </p:nvSpPr>
        <p:spPr/>
        <p:txBody>
          <a:bodyPr/>
          <a:lstStyle/>
          <a:p>
            <a:r>
              <a:rPr lang="en-CA"/>
              <a:t>(c) 2017 Canadian Fluid Power Association</a:t>
            </a:r>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0417BC2-D3C2-4996-90A6-34BB9B844902}" type="datetime1">
              <a:rPr lang="en-US" smtClean="0"/>
              <a:t>11/12/2019</a:t>
            </a:fld>
            <a:endParaRPr lang="en-CA"/>
          </a:p>
        </p:txBody>
      </p:sp>
      <p:sp>
        <p:nvSpPr>
          <p:cNvPr id="6" name="Footer Placeholder 5"/>
          <p:cNvSpPr>
            <a:spLocks noGrp="1"/>
          </p:cNvSpPr>
          <p:nvPr>
            <p:ph type="ftr" sz="quarter" idx="11"/>
          </p:nvPr>
        </p:nvSpPr>
        <p:spPr/>
        <p:txBody>
          <a:bodyPr/>
          <a:lstStyle/>
          <a:p>
            <a:r>
              <a:rPr lang="en-CA"/>
              <a:t>(c) 2017 Canadian Fluid Power Association</a:t>
            </a:r>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97B818E-B62B-4165-8A51-DEAE719D5BC3}" type="datetime1">
              <a:rPr lang="en-US" smtClean="0"/>
              <a:t>11/12/2019</a:t>
            </a:fld>
            <a:endParaRPr lang="en-CA"/>
          </a:p>
        </p:txBody>
      </p:sp>
      <p:sp>
        <p:nvSpPr>
          <p:cNvPr id="8" name="Footer Placeholder 7"/>
          <p:cNvSpPr>
            <a:spLocks noGrp="1"/>
          </p:cNvSpPr>
          <p:nvPr>
            <p:ph type="ftr" sz="quarter" idx="11"/>
          </p:nvPr>
        </p:nvSpPr>
        <p:spPr/>
        <p:txBody>
          <a:bodyPr/>
          <a:lstStyle/>
          <a:p>
            <a:r>
              <a:rPr lang="en-CA"/>
              <a:t>(c) 2017 Canadian Fluid Power Association</a:t>
            </a:r>
          </a:p>
        </p:txBody>
      </p:sp>
      <p:sp>
        <p:nvSpPr>
          <p:cNvPr id="9" name="Slide Number Placeholder 8"/>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29C2D2A-CAC4-41D6-8375-994BAE49AA74}" type="datetime1">
              <a:rPr lang="en-US" smtClean="0"/>
              <a:t>11/12/2019</a:t>
            </a:fld>
            <a:endParaRPr lang="en-CA"/>
          </a:p>
        </p:txBody>
      </p:sp>
      <p:sp>
        <p:nvSpPr>
          <p:cNvPr id="4" name="Footer Placeholder 3"/>
          <p:cNvSpPr>
            <a:spLocks noGrp="1"/>
          </p:cNvSpPr>
          <p:nvPr>
            <p:ph type="ftr" sz="quarter" idx="11"/>
          </p:nvPr>
        </p:nvSpPr>
        <p:spPr/>
        <p:txBody>
          <a:bodyPr/>
          <a:lstStyle/>
          <a:p>
            <a:r>
              <a:rPr lang="en-CA"/>
              <a:t>(c) 2017 Canadian Fluid Power Association</a:t>
            </a:r>
          </a:p>
        </p:txBody>
      </p:sp>
      <p:sp>
        <p:nvSpPr>
          <p:cNvPr id="5" name="Slide Number Placeholder 4"/>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30762-6086-44EA-8EE0-32803BC54418}" type="datetime1">
              <a:rPr lang="en-US" smtClean="0"/>
              <a:t>11/12/2019</a:t>
            </a:fld>
            <a:endParaRPr lang="en-CA"/>
          </a:p>
        </p:txBody>
      </p:sp>
      <p:sp>
        <p:nvSpPr>
          <p:cNvPr id="3" name="Footer Placeholder 2"/>
          <p:cNvSpPr>
            <a:spLocks noGrp="1"/>
          </p:cNvSpPr>
          <p:nvPr>
            <p:ph type="ftr" sz="quarter" idx="11"/>
          </p:nvPr>
        </p:nvSpPr>
        <p:spPr/>
        <p:txBody>
          <a:bodyPr/>
          <a:lstStyle/>
          <a:p>
            <a:r>
              <a:rPr lang="en-CA"/>
              <a:t>(c) 2017 Canadian Fluid Power Association</a:t>
            </a:r>
          </a:p>
        </p:txBody>
      </p:sp>
      <p:sp>
        <p:nvSpPr>
          <p:cNvPr id="4" name="Slide Number Placeholder 3"/>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242FF-E8E8-4507-9941-4E826791B501}" type="datetime1">
              <a:rPr lang="en-US" smtClean="0"/>
              <a:t>11/12/2019</a:t>
            </a:fld>
            <a:endParaRPr lang="en-CA"/>
          </a:p>
        </p:txBody>
      </p:sp>
      <p:sp>
        <p:nvSpPr>
          <p:cNvPr id="6" name="Footer Placeholder 5"/>
          <p:cNvSpPr>
            <a:spLocks noGrp="1"/>
          </p:cNvSpPr>
          <p:nvPr>
            <p:ph type="ftr" sz="quarter" idx="11"/>
          </p:nvPr>
        </p:nvSpPr>
        <p:spPr/>
        <p:txBody>
          <a:bodyPr/>
          <a:lstStyle/>
          <a:p>
            <a:r>
              <a:rPr lang="en-CA"/>
              <a:t>(c) 2017 Canadian Fluid Power Association</a:t>
            </a:r>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52F1C0-0697-4469-969D-C020EA858C39}" type="datetime1">
              <a:rPr lang="en-US" smtClean="0"/>
              <a:t>11/12/2019</a:t>
            </a:fld>
            <a:endParaRPr lang="en-CA"/>
          </a:p>
        </p:txBody>
      </p:sp>
      <p:sp>
        <p:nvSpPr>
          <p:cNvPr id="6" name="Footer Placeholder 5"/>
          <p:cNvSpPr>
            <a:spLocks noGrp="1"/>
          </p:cNvSpPr>
          <p:nvPr>
            <p:ph type="ftr" sz="quarter" idx="11"/>
          </p:nvPr>
        </p:nvSpPr>
        <p:spPr/>
        <p:txBody>
          <a:bodyPr/>
          <a:lstStyle/>
          <a:p>
            <a:r>
              <a:rPr lang="en-CA"/>
              <a:t>(c) 2017 Canadian Fluid Power Association</a:t>
            </a:r>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F31F5-F82E-4902-AF1D-966DD1E82866}" type="datetime1">
              <a:rPr lang="en-US" smtClean="0"/>
              <a:t>11/12/2019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(c) 2017 Canadian Fluid Power Association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DB751-C1B4-42BB-9042-8FBA94899AD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992698"/>
            <a:ext cx="7772400" cy="928693"/>
          </a:xfrm>
        </p:spPr>
        <p:txBody>
          <a:bodyPr>
            <a:normAutofit/>
          </a:bodyPr>
          <a:lstStyle/>
          <a:p>
            <a:r>
              <a:rPr lang="en-US" sz="3600" dirty="0">
                <a:latin typeface="Book Antiqua" pitchFamily="18" charset="0"/>
              </a:rPr>
              <a:t>Lifter </a:t>
            </a:r>
            <a:endParaRPr lang="en-CA" sz="3600" dirty="0">
              <a:latin typeface="Book Antiqua" pitchFamily="18" charset="0"/>
            </a:endParaRPr>
          </a:p>
        </p:txBody>
      </p:sp>
      <p:sp>
        <p:nvSpPr>
          <p:cNvPr id="3" name="Subtitle 2"/>
          <p:cNvSpPr>
            <a:spLocks noGrp="1"/>
          </p:cNvSpPr>
          <p:nvPr>
            <p:ph type="subTitle" idx="1"/>
          </p:nvPr>
        </p:nvSpPr>
        <p:spPr>
          <a:xfrm>
            <a:off x="1285852" y="1778516"/>
            <a:ext cx="6400800" cy="714380"/>
          </a:xfrm>
        </p:spPr>
        <p:txBody>
          <a:bodyPr>
            <a:normAutofit/>
          </a:bodyPr>
          <a:lstStyle/>
          <a:p>
            <a:r>
              <a:rPr lang="en-US" sz="2800" dirty="0">
                <a:latin typeface="Book Antiqua" pitchFamily="18" charset="0"/>
              </a:rPr>
              <a:t>Step-by-step assembly instructions</a:t>
            </a:r>
            <a:endParaRPr lang="en-CA" sz="2800" dirty="0">
              <a:latin typeface="Book Antiqua" pitchFamily="18" charset="0"/>
            </a:endParaRPr>
          </a:p>
        </p:txBody>
      </p:sp>
      <p:sp>
        <p:nvSpPr>
          <p:cNvPr id="6" name="Footer Placeholder 5"/>
          <p:cNvSpPr>
            <a:spLocks noGrp="1"/>
          </p:cNvSpPr>
          <p:nvPr>
            <p:ph type="ftr" sz="quarter" idx="11"/>
          </p:nvPr>
        </p:nvSpPr>
        <p:spPr/>
        <p:txBody>
          <a:bodyPr/>
          <a:lstStyle/>
          <a:p>
            <a:r>
              <a:rPr lang="en-CA" dirty="0"/>
              <a:t>V5 – 2019 10 27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175" y="2492896"/>
            <a:ext cx="3326009" cy="375050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8" y="332656"/>
            <a:ext cx="8162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488832" cy="1143000"/>
          </a:xfrm>
        </p:spPr>
        <p:txBody>
          <a:bodyPr>
            <a:noAutofit/>
          </a:bodyPr>
          <a:lstStyle/>
          <a:p>
            <a:r>
              <a:rPr lang="en-CA" sz="1800" dirty="0">
                <a:solidFill>
                  <a:prstClr val="black"/>
                </a:solidFill>
                <a:latin typeface="Book Antiqua" pitchFamily="18" charset="0"/>
              </a:rPr>
              <a:t>Glue an axle holder onto the outside of so that the centre of the hole is 38 mm from the top of the upright and the hole points towards the cube.  Once horizontal and perpendicular to the uprights glue two more axle holders on the inside</a:t>
            </a:r>
            <a:endParaRPr lang="en-CA" sz="1800" dirty="0"/>
          </a:p>
        </p:txBody>
      </p:sp>
      <p:sp>
        <p:nvSpPr>
          <p:cNvPr id="4" name="Footer Placeholder 3"/>
          <p:cNvSpPr>
            <a:spLocks noGrp="1"/>
          </p:cNvSpPr>
          <p:nvPr>
            <p:ph type="ftr" sz="quarter" idx="11"/>
          </p:nvPr>
        </p:nvSpPr>
        <p:spPr/>
        <p:txBody>
          <a:bodyPr/>
          <a:lstStyle/>
          <a:p>
            <a:fld id="{F63A2A0B-3212-4B2B-AD6F-8E073F6690DB}" type="slidenum">
              <a:rPr lang="en-CA" smtClean="0"/>
              <a:t>10</a:t>
            </a:fld>
            <a:endParaRPr lang="en-CA"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6798" y="1844824"/>
            <a:ext cx="3717601" cy="3886200"/>
          </a:xfrm>
        </p:spPr>
      </p:pic>
      <p:pic>
        <p:nvPicPr>
          <p:cNvPr id="5" name="Picture 4">
            <a:extLst>
              <a:ext uri="{FF2B5EF4-FFF2-40B4-BE49-F238E27FC236}">
                <a16:creationId xmlns:a16="http://schemas.microsoft.com/office/drawing/2014/main" id="{56EA34BE-8ACD-445D-BD1A-11175ECA3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200" y="1844824"/>
            <a:ext cx="4215110" cy="3886200"/>
          </a:xfrm>
          <a:prstGeom prst="rect">
            <a:avLst/>
          </a:prstGeom>
        </p:spPr>
      </p:pic>
    </p:spTree>
    <p:extLst>
      <p:ext uri="{BB962C8B-B14F-4D97-AF65-F5344CB8AC3E}">
        <p14:creationId xmlns:p14="http://schemas.microsoft.com/office/powerpoint/2010/main" val="38823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71480"/>
            <a:ext cx="7632848" cy="1368412"/>
          </a:xfrm>
        </p:spPr>
        <p:txBody>
          <a:bodyPr anchor="t">
            <a:normAutofit fontScale="90000"/>
          </a:bodyPr>
          <a:lstStyle/>
          <a:p>
            <a:r>
              <a:rPr lang="en-CA" sz="2000" dirty="0">
                <a:latin typeface="Book Antiqua" pitchFamily="18" charset="0"/>
              </a:rPr>
              <a:t>Glue together three 25 mm pieces using glue between the pieces. Glue a corner triangular gusset to a largest surface, cutting the excess corner and gluing it into the gap. </a:t>
            </a:r>
            <a:br>
              <a:rPr lang="en-CA" sz="2000" dirty="0">
                <a:latin typeface="Book Antiqua" pitchFamily="18" charset="0"/>
              </a:rPr>
            </a:br>
            <a:r>
              <a:rPr lang="en-CA" sz="2000" dirty="0">
                <a:latin typeface="Book Antiqua" pitchFamily="18" charset="0"/>
              </a:rPr>
              <a:t>Glue two axle holders to opposite sides and trim. </a:t>
            </a:r>
            <a:br>
              <a:rPr lang="en-CA" sz="2000" dirty="0">
                <a:latin typeface="Book Antiqua" pitchFamily="18" charset="0"/>
              </a:rPr>
            </a:br>
            <a:r>
              <a:rPr lang="en-CA" sz="2000" dirty="0">
                <a:latin typeface="Book Antiqua" pitchFamily="18" charset="0"/>
              </a:rPr>
              <a:t>This is the platform that will hold the acting syringe. </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080F1E70-73F5-489D-B1C1-6558FD42B76B}" type="slidenum">
              <a:rPr lang="en-CA" smtClean="0"/>
              <a:t>11</a:t>
            </a:fld>
            <a:endParaRPr lang="en-CA" dirty="0"/>
          </a:p>
        </p:txBody>
      </p:sp>
      <p:pic>
        <p:nvPicPr>
          <p:cNvPr id="7" name="Content Placeholder 6">
            <a:extLst>
              <a:ext uri="{FF2B5EF4-FFF2-40B4-BE49-F238E27FC236}">
                <a16:creationId xmlns:a16="http://schemas.microsoft.com/office/drawing/2014/main" id="{3FBE2E29-3609-4254-A728-ADDA82E3F4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276872"/>
            <a:ext cx="4326717" cy="398909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04664"/>
            <a:ext cx="8229600" cy="582594"/>
          </a:xfrm>
        </p:spPr>
        <p:txBody>
          <a:bodyPr anchor="t">
            <a:normAutofit fontScale="90000"/>
          </a:bodyPr>
          <a:lstStyle/>
          <a:p>
            <a:pPr lvl="0"/>
            <a:r>
              <a:rPr lang="en-CA" sz="2000" dirty="0">
                <a:latin typeface="Book Antiqua" pitchFamily="18" charset="0"/>
              </a:rPr>
              <a:t>Once everything is dry test in the structure using a longer axle and ensure smooth rotation.</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26D6251F-4D15-43FE-820E-99717EDBBEE7}" type="slidenum">
              <a:rPr lang="en-CA" smtClean="0"/>
              <a:t>12</a:t>
            </a:fld>
            <a:endParaRPr lang="en-CA" dirty="0"/>
          </a:p>
        </p:txBody>
      </p:sp>
      <p:pic>
        <p:nvPicPr>
          <p:cNvPr id="7" name="Content Placeholder 6">
            <a:extLst>
              <a:ext uri="{FF2B5EF4-FFF2-40B4-BE49-F238E27FC236}">
                <a16:creationId xmlns:a16="http://schemas.microsoft.com/office/drawing/2014/main" id="{22E2D37A-A4B2-42A9-9640-46CEC45D85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268760"/>
            <a:ext cx="4524557" cy="476610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04856" cy="868346"/>
          </a:xfrm>
        </p:spPr>
        <p:txBody>
          <a:bodyPr anchor="t">
            <a:normAutofit/>
          </a:bodyPr>
          <a:lstStyle/>
          <a:p>
            <a:pPr lvl="0"/>
            <a:r>
              <a:rPr lang="en-CA" sz="1800" dirty="0">
                <a:latin typeface="Book Antiqua" pitchFamily="18" charset="0"/>
              </a:rPr>
              <a:t>Make the arm by connecting two 20.25 cm pieces and two 38 mm pieces. Use 8 corner gussets – four on each side.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8C0EA708-6E6D-4FCF-AEDE-3D7B8F402885}" type="slidenum">
              <a:rPr lang="en-CA" smtClean="0"/>
              <a:t>13</a:t>
            </a:fld>
            <a:endParaRPr lang="en-CA" dirty="0"/>
          </a:p>
        </p:txBody>
      </p:sp>
      <p:pic>
        <p:nvPicPr>
          <p:cNvPr id="7" name="Content Placeholder 6">
            <a:extLst>
              <a:ext uri="{FF2B5EF4-FFF2-40B4-BE49-F238E27FC236}">
                <a16:creationId xmlns:a16="http://schemas.microsoft.com/office/drawing/2014/main" id="{43299E08-CCC6-4CBC-81FA-C3846E16E6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950" y="1600200"/>
            <a:ext cx="7022100"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32656"/>
            <a:ext cx="8229600" cy="2520280"/>
          </a:xfrm>
        </p:spPr>
        <p:txBody>
          <a:bodyPr anchor="t">
            <a:normAutofit fontScale="90000"/>
          </a:bodyPr>
          <a:lstStyle/>
          <a:p>
            <a:pPr lvl="0"/>
            <a:r>
              <a:rPr lang="en-CA" sz="2000" dirty="0">
                <a:latin typeface="Book Antiqua" pitchFamily="18" charset="0"/>
              </a:rPr>
              <a:t>On this frame glue an axle holder in place so that its smallest angle touches the corner of the frame. Use a long axle to align and glue another axle holder on the outside of the opposite side. Test that the long axle sits across the frame parallel to the shortest end. </a:t>
            </a:r>
            <a:br>
              <a:rPr lang="en-CA" sz="2000" dirty="0">
                <a:latin typeface="Book Antiqua" pitchFamily="18" charset="0"/>
              </a:rPr>
            </a:br>
            <a:r>
              <a:rPr lang="en-CA" sz="2000" dirty="0">
                <a:latin typeface="Book Antiqua" pitchFamily="18" charset="0"/>
              </a:rPr>
              <a:t>Glue another axle holder in place so that its smallest angle touches the other smallest angle of the first axle holder glued to the frame. In the same way and using the shortest axle, align and glue in place another axle holder on the outside of the opposite side. </a:t>
            </a:r>
            <a:br>
              <a:rPr lang="en-CA" sz="1600" dirty="0"/>
            </a:br>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fld id="{8A32A9B3-30CE-4272-B571-BD6D499239C4}" type="slidenum">
              <a:rPr lang="en-CA" smtClean="0"/>
              <a:t>14</a:t>
            </a:fld>
            <a:endParaRPr lang="en-CA" dirty="0"/>
          </a:p>
        </p:txBody>
      </p:sp>
      <p:pic>
        <p:nvPicPr>
          <p:cNvPr id="5" name="Content Placeholder 4">
            <a:extLst>
              <a:ext uri="{FF2B5EF4-FFF2-40B4-BE49-F238E27FC236}">
                <a16:creationId xmlns:a16="http://schemas.microsoft.com/office/drawing/2014/main" id="{0CA56B47-1CBA-44B3-83F4-D258CB77D77F}"/>
              </a:ext>
            </a:extLst>
          </p:cNvPr>
          <p:cNvPicPr>
            <a:picLocks noGrp="1" noChangeAspect="1"/>
          </p:cNvPicPr>
          <p:nvPr>
            <p:ph idx="1"/>
          </p:nvPr>
        </p:nvPicPr>
        <p:blipFill>
          <a:blip r:embed="rId2"/>
          <a:stretch>
            <a:fillRect/>
          </a:stretch>
        </p:blipFill>
        <p:spPr>
          <a:xfrm>
            <a:off x="2369016" y="2666231"/>
            <a:ext cx="4181475" cy="1266825"/>
          </a:xfrm>
          <a:prstGeom prst="rect">
            <a:avLst/>
          </a:prstGeom>
        </p:spPr>
      </p:pic>
      <p:pic>
        <p:nvPicPr>
          <p:cNvPr id="7" name="Picture 6">
            <a:extLst>
              <a:ext uri="{FF2B5EF4-FFF2-40B4-BE49-F238E27FC236}">
                <a16:creationId xmlns:a16="http://schemas.microsoft.com/office/drawing/2014/main" id="{A921C354-601F-4831-BD9B-6B96A4069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767727"/>
            <a:ext cx="6256229" cy="25415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60648"/>
            <a:ext cx="8229600" cy="864096"/>
          </a:xfrm>
        </p:spPr>
        <p:txBody>
          <a:bodyPr anchor="t">
            <a:normAutofit fontScale="90000"/>
          </a:bodyPr>
          <a:lstStyle/>
          <a:p>
            <a:r>
              <a:rPr lang="en-CA" sz="2000" dirty="0">
                <a:latin typeface="Book Antiqua" pitchFamily="18" charset="0"/>
              </a:rPr>
              <a:t>Follow by aligning and gluing in place two more axle holders on the inside of the frame. The four axle holders must allow for a smooth rotation by the shorter axle.</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BAC47DE1-EB59-47E9-9268-8533DA1317BB}" type="slidenum">
              <a:rPr lang="en-CA" smtClean="0"/>
              <a:t>15</a:t>
            </a:fld>
            <a:endParaRPr lang="en-CA" dirty="0"/>
          </a:p>
        </p:txBody>
      </p:sp>
      <p:pic>
        <p:nvPicPr>
          <p:cNvPr id="7" name="Content Placeholder 6">
            <a:extLst>
              <a:ext uri="{FF2B5EF4-FFF2-40B4-BE49-F238E27FC236}">
                <a16:creationId xmlns:a16="http://schemas.microsoft.com/office/drawing/2014/main" id="{870179F4-6D0B-47BC-8AEE-8683A19A64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228" y="1348292"/>
            <a:ext cx="6022108" cy="477787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776260"/>
          </a:xfrm>
        </p:spPr>
        <p:txBody>
          <a:bodyPr anchor="t">
            <a:normAutofit fontScale="90000"/>
          </a:bodyPr>
          <a:lstStyle/>
          <a:p>
            <a:r>
              <a:rPr lang="en-CA" sz="2000" dirty="0">
                <a:latin typeface="Book Antiqua" pitchFamily="18" charset="0"/>
              </a:rPr>
              <a:t>There are a number of steps in assembling the mechanism. The first is to identify the syringe that has a hole drilled in its plunger. The shorter, 7.75 cm axle fits through this hole and should turn in it – if it sticks a little use the round file to make it larger.  The axle and plunger fit between the double axle holders on the arm and the outside, protruding axle is secured using a mini-washer on each end.</a:t>
            </a:r>
            <a:br>
              <a:rPr lang="en-CA" sz="1600" dirty="0"/>
            </a:br>
            <a:br>
              <a:rPr lang="en-CA" sz="1600" dirty="0"/>
            </a:br>
            <a:endParaRPr lang="en-CA" sz="1600" dirty="0">
              <a:latin typeface="Book Antiqua" pitchFamily="18" charset="0"/>
            </a:endParaRPr>
          </a:p>
        </p:txBody>
      </p:sp>
      <p:pic>
        <p:nvPicPr>
          <p:cNvPr id="4" name="Content Placeholder 3" descr="Various 057.jpg"/>
          <p:cNvPicPr>
            <a:picLocks noGrp="1" noChangeAspect="1"/>
          </p:cNvPicPr>
          <p:nvPr>
            <p:ph idx="1"/>
          </p:nvPr>
        </p:nvPicPr>
        <p:blipFill>
          <a:blip r:embed="rId2" cstate="print"/>
          <a:stretch>
            <a:fillRect/>
          </a:stretch>
        </p:blipFill>
        <p:spPr>
          <a:xfrm>
            <a:off x="1979712" y="2278199"/>
            <a:ext cx="5184576" cy="3847964"/>
          </a:xfrm>
        </p:spPr>
      </p:pic>
      <p:sp>
        <p:nvSpPr>
          <p:cNvPr id="5" name="Footer Placeholder 4"/>
          <p:cNvSpPr>
            <a:spLocks noGrp="1"/>
          </p:cNvSpPr>
          <p:nvPr>
            <p:ph type="ftr" sz="quarter" idx="11"/>
          </p:nvPr>
        </p:nvSpPr>
        <p:spPr/>
        <p:txBody>
          <a:bodyPr/>
          <a:lstStyle/>
          <a:p>
            <a:fld id="{883776CE-6583-4A8A-B939-E0F31B5D4905}" type="slidenum">
              <a:rPr lang="en-CA" smtClean="0"/>
              <a:t>16</a:t>
            </a:fld>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704856" cy="1381254"/>
          </a:xfrm>
        </p:spPr>
        <p:txBody>
          <a:bodyPr anchor="t">
            <a:normAutofit fontScale="90000"/>
          </a:bodyPr>
          <a:lstStyle/>
          <a:p>
            <a:pPr lvl="0"/>
            <a:r>
              <a:rPr lang="en-CA" sz="2000" dirty="0">
                <a:latin typeface="Book Antiqua" pitchFamily="18" charset="0"/>
              </a:rPr>
              <a:t>Remove the backing from the syringe clip to reveal a sticky pad. Carefully place the pad onto the platform made from 25 mm pieces and apply some pressure until the clip is secure. Be careful to orientate the clip as shown. Place the barrel of the syringe into the clip so that the clip aligns with the 15 ml  mark or thereabouts</a:t>
            </a:r>
            <a:r>
              <a:rPr lang="en-CA" sz="2000" dirty="0"/>
              <a:t>. </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B1D21045-280C-446A-A0C6-707702EADD81}" type="slidenum">
              <a:rPr lang="en-CA" smtClean="0"/>
              <a:t>17</a:t>
            </a:fld>
            <a:endParaRPr lang="en-CA" dirty="0"/>
          </a:p>
        </p:txBody>
      </p:sp>
      <p:pic>
        <p:nvPicPr>
          <p:cNvPr id="7" name="Content Placeholder 6">
            <a:extLst>
              <a:ext uri="{FF2B5EF4-FFF2-40B4-BE49-F238E27FC236}">
                <a16:creationId xmlns:a16="http://schemas.microsoft.com/office/drawing/2014/main" id="{E30A4123-0234-4B75-9AED-A8A978475B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246356"/>
            <a:ext cx="6696744" cy="399581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272774"/>
          </a:xfrm>
        </p:spPr>
        <p:txBody>
          <a:bodyPr anchor="t">
            <a:normAutofit fontScale="90000"/>
          </a:bodyPr>
          <a:lstStyle/>
          <a:p>
            <a:pPr lvl="0"/>
            <a:r>
              <a:rPr lang="en-CA" sz="2000" dirty="0">
                <a:latin typeface="Book Antiqua" pitchFamily="18" charset="0"/>
              </a:rPr>
              <a:t>Mount the syringe platform onto the structure so the lip points toward the long uprights and the barrel is above the axle. Secure with four mini-washers, two securing the syringe platform and two securing the axle ends on the outside of the structure. Attach the length of plastic tubing to the end of the syringe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03CA5B05-498A-4DF9-8863-D6C247416061}" type="slidenum">
              <a:rPr lang="en-CA" smtClean="0"/>
              <a:t>18</a:t>
            </a:fld>
            <a:endParaRPr lang="en-CA" dirty="0"/>
          </a:p>
        </p:txBody>
      </p:sp>
      <p:pic>
        <p:nvPicPr>
          <p:cNvPr id="7" name="Content Placeholder 6">
            <a:extLst>
              <a:ext uri="{FF2B5EF4-FFF2-40B4-BE49-F238E27FC236}">
                <a16:creationId xmlns:a16="http://schemas.microsoft.com/office/drawing/2014/main" id="{4D316328-8C1E-423E-8878-7B5DD1C410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2301" y="1916832"/>
            <a:ext cx="4309939" cy="430993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chor="t">
            <a:normAutofit fontScale="90000"/>
          </a:bodyPr>
          <a:lstStyle/>
          <a:p>
            <a:pPr lvl="0"/>
            <a:r>
              <a:rPr lang="en-CA" sz="2000" dirty="0">
                <a:latin typeface="Book Antiqua" pitchFamily="18" charset="0"/>
              </a:rPr>
              <a:t>Carefully insert the plunger into the barrel of the syringe until the holes at the end align with the holes in the axle holders glued to the uprights on the structure. Once aligned, carefully insert the axle through all six holes. The axle is secured with a mini-washer at each end.</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3430A91A-28A0-4D21-9FD4-1D3C256D2258}" type="slidenum">
              <a:rPr lang="en-CA" smtClean="0"/>
              <a:t>19</a:t>
            </a:fld>
            <a:endParaRPr lang="en-CA" dirty="0"/>
          </a:p>
        </p:txBody>
      </p:sp>
      <p:pic>
        <p:nvPicPr>
          <p:cNvPr id="7" name="Content Placeholder 6">
            <a:extLst>
              <a:ext uri="{FF2B5EF4-FFF2-40B4-BE49-F238E27FC236}">
                <a16:creationId xmlns:a16="http://schemas.microsoft.com/office/drawing/2014/main" id="{AD569B43-EC61-4950-AEA2-E36268D876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393" y="1711349"/>
            <a:ext cx="2581213"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itchFamily="18" charset="0"/>
              </a:rPr>
              <a:t>Contents of the Workshop-Lifter Kit</a:t>
            </a:r>
          </a:p>
        </p:txBody>
      </p:sp>
      <p:sp>
        <p:nvSpPr>
          <p:cNvPr id="3" name="Content Placeholder 2"/>
          <p:cNvSpPr>
            <a:spLocks noGrp="1"/>
          </p:cNvSpPr>
          <p:nvPr>
            <p:ph idx="1"/>
          </p:nvPr>
        </p:nvSpPr>
        <p:spPr/>
        <p:txBody>
          <a:bodyPr>
            <a:normAutofit/>
          </a:bodyPr>
          <a:lstStyle/>
          <a:p>
            <a:pPr algn="ctr">
              <a:spcBef>
                <a:spcPts val="900"/>
              </a:spcBef>
              <a:buNone/>
            </a:pPr>
            <a:r>
              <a:rPr lang="en-CA" sz="1800" dirty="0">
                <a:latin typeface="Book Antiqua" pitchFamily="18" charset="0"/>
              </a:rPr>
              <a:t>Wooden pieces (1 cm cross-section): 8 X 9 cm; 6 X 8 cm; 4 X 20.25 cm;</a:t>
            </a:r>
          </a:p>
          <a:p>
            <a:pPr algn="ctr">
              <a:spcBef>
                <a:spcPts val="900"/>
              </a:spcBef>
              <a:buNone/>
            </a:pPr>
            <a:r>
              <a:rPr lang="en-CA" sz="1800">
                <a:latin typeface="Book Antiqua" pitchFamily="18" charset="0"/>
              </a:rPr>
              <a:t>2 </a:t>
            </a:r>
            <a:r>
              <a:rPr lang="en-CA" sz="1800" dirty="0">
                <a:latin typeface="Book Antiqua" pitchFamily="18" charset="0"/>
              </a:rPr>
              <a:t>X 38 mm; 3 X 25 mm</a:t>
            </a:r>
          </a:p>
          <a:p>
            <a:pPr algn="ctr">
              <a:spcBef>
                <a:spcPts val="900"/>
              </a:spcBef>
              <a:buNone/>
            </a:pPr>
            <a:r>
              <a:rPr lang="en-CA" sz="1800" dirty="0">
                <a:latin typeface="Book Antiqua" pitchFamily="18" charset="0"/>
              </a:rPr>
              <a:t>Green corner gussets: 2 cards</a:t>
            </a:r>
          </a:p>
          <a:p>
            <a:pPr algn="ctr">
              <a:spcBef>
                <a:spcPts val="900"/>
              </a:spcBef>
              <a:buNone/>
            </a:pPr>
            <a:r>
              <a:rPr lang="en-CA" sz="1800" dirty="0">
                <a:latin typeface="Book Antiqua" pitchFamily="18" charset="0"/>
              </a:rPr>
              <a:t>Syringes, 20 cc: 2 (1 has a hole in the plunger)</a:t>
            </a:r>
          </a:p>
          <a:p>
            <a:pPr algn="ctr">
              <a:spcBef>
                <a:spcPts val="900"/>
              </a:spcBef>
              <a:buNone/>
            </a:pPr>
            <a:r>
              <a:rPr lang="en-CA" sz="1800" dirty="0">
                <a:latin typeface="Book Antiqua" pitchFamily="18" charset="0"/>
              </a:rPr>
              <a:t>Plastic Tubing: 1 length </a:t>
            </a:r>
          </a:p>
          <a:p>
            <a:pPr algn="ctr">
              <a:spcBef>
                <a:spcPts val="900"/>
              </a:spcBef>
              <a:buNone/>
            </a:pPr>
            <a:r>
              <a:rPr lang="en-CA" sz="1800" dirty="0">
                <a:latin typeface="Book Antiqua" pitchFamily="18" charset="0"/>
              </a:rPr>
              <a:t>Wooden dowel, 5mm diam.: 2 X 12.75 cm; 1 X 7.75 cm</a:t>
            </a:r>
          </a:p>
          <a:p>
            <a:pPr algn="ctr">
              <a:spcBef>
                <a:spcPts val="900"/>
              </a:spcBef>
              <a:buNone/>
            </a:pPr>
            <a:r>
              <a:rPr lang="en-CA" sz="1800" dirty="0">
                <a:latin typeface="Book Antiqua" pitchFamily="18" charset="0"/>
              </a:rPr>
              <a:t>Axle Holders: 16</a:t>
            </a:r>
          </a:p>
          <a:p>
            <a:pPr algn="ctr">
              <a:spcBef>
                <a:spcPts val="900"/>
              </a:spcBef>
              <a:buNone/>
            </a:pPr>
            <a:r>
              <a:rPr lang="en-CA" sz="1800" dirty="0">
                <a:latin typeface="Book Antiqua" pitchFamily="18" charset="0"/>
              </a:rPr>
              <a:t>Syringe Holder: 1</a:t>
            </a:r>
          </a:p>
          <a:p>
            <a:pPr algn="ctr">
              <a:spcBef>
                <a:spcPts val="900"/>
              </a:spcBef>
              <a:buNone/>
            </a:pPr>
            <a:r>
              <a:rPr lang="en-CA" sz="1800" dirty="0">
                <a:latin typeface="Book Antiqua" pitchFamily="18" charset="0"/>
              </a:rPr>
              <a:t>Mini-washers: 8</a:t>
            </a:r>
          </a:p>
          <a:p>
            <a:pPr algn="ctr">
              <a:spcBef>
                <a:spcPts val="900"/>
              </a:spcBef>
              <a:buNone/>
            </a:pPr>
            <a:r>
              <a:rPr lang="en-CA" sz="1800" dirty="0">
                <a:latin typeface="Book Antiqua" pitchFamily="18" charset="0"/>
              </a:rPr>
              <a:t>Stirring Sticks for spreading glue: 2</a:t>
            </a:r>
          </a:p>
          <a:p>
            <a:pPr algn="ctr">
              <a:spcBef>
                <a:spcPts val="900"/>
              </a:spcBef>
              <a:buNone/>
            </a:pPr>
            <a:r>
              <a:rPr lang="en-CA" sz="1800" dirty="0">
                <a:latin typeface="Book Antiqua" pitchFamily="18" charset="0"/>
              </a:rPr>
              <a:t>Plus a small piece of sandpaper</a:t>
            </a:r>
          </a:p>
          <a:p>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fld id="{9BEF5CBB-829A-4C44-89B1-8B764CE8A912}" type="slidenum">
              <a:rPr lang="en-CA" smtClean="0"/>
              <a:t>2</a:t>
            </a:fld>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32656"/>
            <a:ext cx="8229600" cy="1310386"/>
          </a:xfrm>
        </p:spPr>
        <p:txBody>
          <a:bodyPr anchor="t">
            <a:normAutofit fontScale="90000"/>
          </a:bodyPr>
          <a:lstStyle/>
          <a:p>
            <a:pPr lvl="0"/>
            <a:r>
              <a:rPr lang="en-CA" sz="2000" dirty="0">
                <a:latin typeface="Book Antiqua" pitchFamily="18" charset="0"/>
              </a:rPr>
              <a:t>To operate the mechanism attach the length of plastic tubing to the end of the acting syringe that is now housed in the structure. The other syringe should be fully extended (open) before it is connected to the other end of the tubing. Gently push the plunger down. This syringe drives the acting syringe.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355CDFE9-C8BD-4890-9918-BE411948CAA8}" type="slidenum">
              <a:rPr lang="en-CA" smtClean="0"/>
              <a:t>20</a:t>
            </a:fld>
            <a:endParaRPr lang="en-CA" dirty="0"/>
          </a:p>
        </p:txBody>
      </p:sp>
      <p:pic>
        <p:nvPicPr>
          <p:cNvPr id="6" name="Content Placeholder 5">
            <a:extLst>
              <a:ext uri="{FF2B5EF4-FFF2-40B4-BE49-F238E27FC236}">
                <a16:creationId xmlns:a16="http://schemas.microsoft.com/office/drawing/2014/main" id="{DFB83482-D227-49C6-984C-048344B926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134" y="1711349"/>
            <a:ext cx="3883731"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939784"/>
          </a:xfrm>
        </p:spPr>
        <p:txBody>
          <a:bodyPr>
            <a:normAutofit/>
          </a:bodyPr>
          <a:lstStyle/>
          <a:p>
            <a:r>
              <a:rPr lang="en-US" sz="1800" dirty="0">
                <a:latin typeface="Book Antiqua" pitchFamily="18" charset="0"/>
              </a:rPr>
              <a:t>LIFTER - open</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fld id="{CF0DA5F3-C4B7-4846-8DF6-9246E4B0A708}" type="slidenum">
              <a:rPr lang="en-CA" smtClean="0"/>
              <a:t>21</a:t>
            </a:fld>
            <a:endParaRPr lang="en-CA" dirty="0"/>
          </a:p>
        </p:txBody>
      </p:sp>
      <p:pic>
        <p:nvPicPr>
          <p:cNvPr id="7" name="Content Placeholder 6">
            <a:extLst>
              <a:ext uri="{FF2B5EF4-FFF2-40B4-BE49-F238E27FC236}">
                <a16:creationId xmlns:a16="http://schemas.microsoft.com/office/drawing/2014/main" id="{2C3BFE1D-E772-431A-8350-6C8551FAF7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335084"/>
            <a:ext cx="3275152" cy="479108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1011222"/>
          </a:xfrm>
        </p:spPr>
        <p:txBody>
          <a:bodyPr>
            <a:normAutofit/>
          </a:bodyPr>
          <a:lstStyle/>
          <a:p>
            <a:r>
              <a:rPr lang="en-US" sz="1800" dirty="0">
                <a:latin typeface="Book Antiqua" pitchFamily="18" charset="0"/>
              </a:rPr>
              <a:t>LIFTER - closed</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fld id="{71517062-7734-4F2B-8463-F5C95F856F81}" type="slidenum">
              <a:rPr lang="en-CA" smtClean="0"/>
              <a:t>22</a:t>
            </a:fld>
            <a:endParaRPr lang="en-CA" dirty="0"/>
          </a:p>
        </p:txBody>
      </p:sp>
      <p:pic>
        <p:nvPicPr>
          <p:cNvPr id="10" name="Content Placeholder 9">
            <a:extLst>
              <a:ext uri="{FF2B5EF4-FFF2-40B4-BE49-F238E27FC236}">
                <a16:creationId xmlns:a16="http://schemas.microsoft.com/office/drawing/2014/main" id="{36C2B830-E14E-44B6-82EF-28FBC531C5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451" y="1600200"/>
            <a:ext cx="5015097"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93" y="260648"/>
            <a:ext cx="8229600" cy="1143000"/>
          </a:xfrm>
        </p:spPr>
        <p:txBody>
          <a:bodyPr>
            <a:normAutofit/>
          </a:bodyPr>
          <a:lstStyle/>
          <a:p>
            <a:r>
              <a:rPr lang="en-US" sz="2800" dirty="0">
                <a:latin typeface="Book Antiqua" pitchFamily="18" charset="0"/>
              </a:rPr>
              <a:t>Cutting list for Workshop Lifter</a:t>
            </a:r>
            <a:endParaRPr lang="en-CA" sz="2800" dirty="0">
              <a:latin typeface="Book Antiqua" pitchFamily="18" charset="0"/>
            </a:endParaRPr>
          </a:p>
        </p:txBody>
      </p:sp>
      <p:sp>
        <p:nvSpPr>
          <p:cNvPr id="3" name="Content Placeholder 2"/>
          <p:cNvSpPr>
            <a:spLocks noGrp="1"/>
          </p:cNvSpPr>
          <p:nvPr>
            <p:ph idx="1"/>
          </p:nvPr>
        </p:nvSpPr>
        <p:spPr>
          <a:xfrm>
            <a:off x="457200" y="1268760"/>
            <a:ext cx="8229600" cy="5087590"/>
          </a:xfrm>
        </p:spPr>
        <p:txBody>
          <a:bodyPr>
            <a:normAutofit/>
          </a:bodyPr>
          <a:lstStyle/>
          <a:p>
            <a:pPr marL="0" indent="0">
              <a:buNone/>
            </a:pPr>
            <a:r>
              <a:rPr lang="en-US" sz="1800" dirty="0">
                <a:latin typeface="Book Antiqua" pitchFamily="18" charset="0"/>
              </a:rPr>
              <a:t>Pieces required for making the cube:</a:t>
            </a:r>
          </a:p>
          <a:p>
            <a:r>
              <a:rPr lang="en-US" sz="1800" dirty="0">
                <a:latin typeface="Book Antiqua" pitchFamily="18" charset="0"/>
              </a:rPr>
              <a:t>8 pieces 9 cm long</a:t>
            </a:r>
          </a:p>
          <a:p>
            <a:r>
              <a:rPr lang="en-US" sz="1800" dirty="0">
                <a:latin typeface="Book Antiqua" pitchFamily="18" charset="0"/>
              </a:rPr>
              <a:t>4 pieces 8 cm long</a:t>
            </a:r>
            <a:endParaRPr lang="en-CA" sz="1800" dirty="0">
              <a:latin typeface="Book Antiqua" pitchFamily="18" charset="0"/>
            </a:endParaRPr>
          </a:p>
          <a:p>
            <a:endParaRPr lang="en-US" sz="1800" dirty="0">
              <a:latin typeface="Book Antiqua" pitchFamily="18" charset="0"/>
            </a:endParaRPr>
          </a:p>
          <a:p>
            <a:pPr marL="0" indent="0">
              <a:buNone/>
            </a:pPr>
            <a:r>
              <a:rPr lang="en-US" sz="1800" dirty="0">
                <a:latin typeface="Book Antiqua" pitchFamily="18" charset="0"/>
              </a:rPr>
              <a:t>From the pieces  left over after making the cube measure and mark  the following:</a:t>
            </a:r>
            <a:endParaRPr lang="en-CA" sz="1800" dirty="0">
              <a:latin typeface="Book Antiqua" pitchFamily="18" charset="0"/>
            </a:endParaRPr>
          </a:p>
          <a:p>
            <a:r>
              <a:rPr lang="en-US" sz="1800" dirty="0">
                <a:latin typeface="Book Antiqua" pitchFamily="18" charset="0"/>
              </a:rPr>
              <a:t>4 pieces 20.25 cm long</a:t>
            </a:r>
            <a:endParaRPr lang="en-CA" sz="1800" dirty="0">
              <a:latin typeface="Book Antiqua" pitchFamily="18" charset="0"/>
            </a:endParaRPr>
          </a:p>
          <a:p>
            <a:r>
              <a:rPr lang="en-US" sz="1800" dirty="0">
                <a:latin typeface="Book Antiqua" pitchFamily="18" charset="0"/>
              </a:rPr>
              <a:t>2 pieces 8 cm long</a:t>
            </a:r>
            <a:endParaRPr lang="en-CA" sz="1800" dirty="0">
              <a:latin typeface="Book Antiqua" pitchFamily="18" charset="0"/>
            </a:endParaRPr>
          </a:p>
          <a:p>
            <a:r>
              <a:rPr lang="en-US" sz="1800" dirty="0">
                <a:latin typeface="Book Antiqua" pitchFamily="18" charset="0"/>
              </a:rPr>
              <a:t>2 pieces 38 mm long</a:t>
            </a:r>
            <a:endParaRPr lang="en-CA" sz="1800" dirty="0">
              <a:latin typeface="Book Antiqua" pitchFamily="18" charset="0"/>
            </a:endParaRPr>
          </a:p>
          <a:p>
            <a:r>
              <a:rPr lang="en-US" sz="1800" dirty="0">
                <a:latin typeface="Book Antiqua" pitchFamily="18" charset="0"/>
              </a:rPr>
              <a:t>3 pieces 25 mm long</a:t>
            </a:r>
          </a:p>
          <a:p>
            <a:r>
              <a:rPr lang="en-US" sz="1800" u="sng" dirty="0">
                <a:latin typeface="Book Antiqua" pitchFamily="18" charset="0"/>
              </a:rPr>
              <a:t>Measure carefully twice, check the measurements again and then cut!</a:t>
            </a:r>
            <a:endParaRPr lang="en-CA" sz="1800" u="sng" dirty="0">
              <a:latin typeface="Book Antiqua" pitchFamily="18" charset="0"/>
            </a:endParaRPr>
          </a:p>
          <a:p>
            <a:pPr>
              <a:buNone/>
            </a:pPr>
            <a:endParaRPr lang="en-CA" dirty="0"/>
          </a:p>
        </p:txBody>
      </p:sp>
      <p:sp>
        <p:nvSpPr>
          <p:cNvPr id="4" name="Footer Placeholder 3"/>
          <p:cNvSpPr>
            <a:spLocks noGrp="1"/>
          </p:cNvSpPr>
          <p:nvPr>
            <p:ph type="ftr" sz="quarter" idx="11"/>
          </p:nvPr>
        </p:nvSpPr>
        <p:spPr/>
        <p:txBody>
          <a:bodyPr/>
          <a:lstStyle/>
          <a:p>
            <a:fld id="{7897EDF9-70EA-441B-A7E9-5D8FAF1BACE3}" type="slidenum">
              <a:rPr lang="en-CA" smtClean="0"/>
              <a:t>3</a:t>
            </a:fld>
            <a:endParaRPr lang="en-CA" dirty="0"/>
          </a:p>
        </p:txBody>
      </p:sp>
      <p:sp>
        <p:nvSpPr>
          <p:cNvPr id="5" name="TextBox 1">
            <a:extLst>
              <a:ext uri="{FF2B5EF4-FFF2-40B4-BE49-F238E27FC236}">
                <a16:creationId xmlns:a16="http://schemas.microsoft.com/office/drawing/2014/main" id="{5EAD1F72-642E-43AB-AA80-2DD27BBD88F7}"/>
              </a:ext>
            </a:extLst>
          </p:cNvPr>
          <p:cNvSpPr txBox="1">
            <a:spLocks noChangeArrowheads="1"/>
          </p:cNvSpPr>
          <p:nvPr/>
        </p:nvSpPr>
        <p:spPr bwMode="auto">
          <a:xfrm>
            <a:off x="5364088" y="5301208"/>
            <a:ext cx="3457575" cy="939800"/>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u="sng" dirty="0">
                <a:latin typeface="Arial" panose="020B0604020202020204" pitchFamily="34" charset="0"/>
              </a:rPr>
              <a:t>Division of labor example</a:t>
            </a:r>
            <a:r>
              <a:rPr lang="en-US" altLang="en-US" sz="1100" dirty="0">
                <a:latin typeface="Arial" panose="020B0604020202020204" pitchFamily="34" charset="0"/>
              </a:rPr>
              <a:t>: 4 person team</a:t>
            </a:r>
          </a:p>
          <a:p>
            <a:pPr>
              <a:spcBef>
                <a:spcPct val="0"/>
              </a:spcBef>
              <a:buFontTx/>
              <a:buNone/>
            </a:pPr>
            <a:r>
              <a:rPr lang="en-US" altLang="en-US" sz="1100" dirty="0">
                <a:latin typeface="Arial" panose="020B0604020202020204" pitchFamily="34" charset="0"/>
              </a:rPr>
              <a:t>1 person measuring and marking</a:t>
            </a:r>
          </a:p>
          <a:p>
            <a:pPr>
              <a:spcBef>
                <a:spcPct val="0"/>
              </a:spcBef>
              <a:buFontTx/>
              <a:buNone/>
            </a:pPr>
            <a:r>
              <a:rPr lang="en-US" altLang="en-US" sz="1100" dirty="0">
                <a:latin typeface="Arial" panose="020B0604020202020204" pitchFamily="34" charset="0"/>
              </a:rPr>
              <a:t>1 person cutting</a:t>
            </a:r>
          </a:p>
          <a:p>
            <a:pPr>
              <a:spcBef>
                <a:spcPct val="0"/>
              </a:spcBef>
              <a:buFontTx/>
              <a:buNone/>
            </a:pPr>
            <a:r>
              <a:rPr lang="en-US" altLang="en-US" sz="1100" dirty="0">
                <a:latin typeface="Arial" panose="020B0604020202020204" pitchFamily="34" charset="0"/>
              </a:rPr>
              <a:t>1 person sanding cut ends</a:t>
            </a:r>
          </a:p>
          <a:p>
            <a:pPr>
              <a:spcBef>
                <a:spcPct val="0"/>
              </a:spcBef>
              <a:buFontTx/>
              <a:buNone/>
            </a:pPr>
            <a:r>
              <a:rPr lang="en-US" altLang="en-US" sz="1100" dirty="0">
                <a:latin typeface="Arial" panose="020B0604020202020204" pitchFamily="34" charset="0"/>
              </a:rPr>
              <a:t>1 person reading ahead to prepare for the next steps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2F41-6C13-4393-8AD4-DA2D807726B9}"/>
              </a:ext>
            </a:extLst>
          </p:cNvPr>
          <p:cNvSpPr>
            <a:spLocks noGrp="1"/>
          </p:cNvSpPr>
          <p:nvPr>
            <p:ph type="title"/>
          </p:nvPr>
        </p:nvSpPr>
        <p:spPr>
          <a:xfrm>
            <a:off x="783827" y="274638"/>
            <a:ext cx="7604598" cy="1143000"/>
          </a:xfrm>
        </p:spPr>
        <p:txBody>
          <a:bodyPr>
            <a:normAutofit/>
          </a:bodyPr>
          <a:lstStyle/>
          <a:p>
            <a:r>
              <a:rPr lang="en-US" sz="1800" dirty="0">
                <a:latin typeface="Book Antiqua" panose="02040602050305030304" pitchFamily="18" charset="0"/>
              </a:rPr>
              <a:t>These images show the steps involved in making the cube as set out in the next slide.</a:t>
            </a:r>
          </a:p>
        </p:txBody>
      </p:sp>
      <p:sp>
        <p:nvSpPr>
          <p:cNvPr id="4" name="Footer Placeholder 3">
            <a:extLst>
              <a:ext uri="{FF2B5EF4-FFF2-40B4-BE49-F238E27FC236}">
                <a16:creationId xmlns:a16="http://schemas.microsoft.com/office/drawing/2014/main" id="{FE1F9F42-B5A1-4CC2-8FFC-A15E9ACC7109}"/>
              </a:ext>
            </a:extLst>
          </p:cNvPr>
          <p:cNvSpPr>
            <a:spLocks noGrp="1"/>
          </p:cNvSpPr>
          <p:nvPr>
            <p:ph type="ftr" sz="quarter" idx="11"/>
          </p:nvPr>
        </p:nvSpPr>
        <p:spPr/>
        <p:txBody>
          <a:bodyPr/>
          <a:lstStyle/>
          <a:p>
            <a:fld id="{65BF6EE1-8D8D-492E-8D60-5097EC829C96}" type="slidenum">
              <a:rPr lang="en-CA" smtClean="0"/>
              <a:t>4</a:t>
            </a:fld>
            <a:endParaRPr lang="en-CA" dirty="0"/>
          </a:p>
        </p:txBody>
      </p:sp>
      <p:pic>
        <p:nvPicPr>
          <p:cNvPr id="14" name="Content Placeholder 13">
            <a:extLst>
              <a:ext uri="{FF2B5EF4-FFF2-40B4-BE49-F238E27FC236}">
                <a16:creationId xmlns:a16="http://schemas.microsoft.com/office/drawing/2014/main" id="{B7CE3918-72BF-4917-8FE5-DA48975A21D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713275"/>
            <a:ext cx="3697612" cy="1895748"/>
          </a:xfrm>
        </p:spPr>
      </p:pic>
      <p:pic>
        <p:nvPicPr>
          <p:cNvPr id="16" name="Picture 15">
            <a:extLst>
              <a:ext uri="{FF2B5EF4-FFF2-40B4-BE49-F238E27FC236}">
                <a16:creationId xmlns:a16="http://schemas.microsoft.com/office/drawing/2014/main" id="{5A1234DC-9D0F-48C8-8E88-654381FCD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700809"/>
            <a:ext cx="3618540" cy="1908214"/>
          </a:xfrm>
          <a:prstGeom prst="rect">
            <a:avLst/>
          </a:prstGeom>
        </p:spPr>
      </p:pic>
      <p:pic>
        <p:nvPicPr>
          <p:cNvPr id="18" name="Picture 17">
            <a:extLst>
              <a:ext uri="{FF2B5EF4-FFF2-40B4-BE49-F238E27FC236}">
                <a16:creationId xmlns:a16="http://schemas.microsoft.com/office/drawing/2014/main" id="{C13096A3-A81D-4765-9272-E0A85ECE6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827" y="3791446"/>
            <a:ext cx="3353078" cy="2564904"/>
          </a:xfrm>
          <a:prstGeom prst="rect">
            <a:avLst/>
          </a:prstGeom>
        </p:spPr>
      </p:pic>
      <p:pic>
        <p:nvPicPr>
          <p:cNvPr id="20" name="Picture 19">
            <a:extLst>
              <a:ext uri="{FF2B5EF4-FFF2-40B4-BE49-F238E27FC236}">
                <a16:creationId xmlns:a16="http://schemas.microsoft.com/office/drawing/2014/main" id="{F4D70815-67CC-4824-B798-AD828B5FC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6850" y="3766719"/>
            <a:ext cx="2564904" cy="2564904"/>
          </a:xfrm>
          <a:prstGeom prst="rect">
            <a:avLst/>
          </a:prstGeom>
        </p:spPr>
      </p:pic>
    </p:spTree>
    <p:extLst>
      <p:ext uri="{BB962C8B-B14F-4D97-AF65-F5344CB8AC3E}">
        <p14:creationId xmlns:p14="http://schemas.microsoft.com/office/powerpoint/2010/main" val="101020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anose="02040602050305030304" pitchFamily="18" charset="0"/>
              </a:rPr>
              <a:t>Just in case your team needs help making the cube</a:t>
            </a:r>
          </a:p>
        </p:txBody>
      </p:sp>
      <p:sp>
        <p:nvSpPr>
          <p:cNvPr id="4" name="Footer Placeholder 3"/>
          <p:cNvSpPr>
            <a:spLocks noGrp="1"/>
          </p:cNvSpPr>
          <p:nvPr>
            <p:ph type="ftr" sz="quarter" idx="11"/>
          </p:nvPr>
        </p:nvSpPr>
        <p:spPr/>
        <p:txBody>
          <a:bodyPr/>
          <a:lstStyle/>
          <a:p>
            <a:fld id="{9C00C5E0-50BE-4D2B-BC24-354C846CA086}" type="slidenum">
              <a:rPr lang="en-CA" smtClean="0"/>
              <a:t>5</a:t>
            </a:fld>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6" y="1423094"/>
            <a:ext cx="9046499" cy="488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31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CA" sz="1800" dirty="0">
                <a:latin typeface="Book Antiqua" panose="02040602050305030304" pitchFamily="18" charset="0"/>
              </a:rPr>
              <a:t>Glue two 20.25  cm pieces to one side of the cube. Reinforce by gluing two strips 10cm X 2 cm on the side and the long pieces</a:t>
            </a:r>
          </a:p>
        </p:txBody>
      </p:sp>
      <p:sp>
        <p:nvSpPr>
          <p:cNvPr id="4" name="Footer Placeholder 3"/>
          <p:cNvSpPr>
            <a:spLocks noGrp="1"/>
          </p:cNvSpPr>
          <p:nvPr>
            <p:ph type="ftr" sz="quarter" idx="11"/>
          </p:nvPr>
        </p:nvSpPr>
        <p:spPr/>
        <p:txBody>
          <a:bodyPr/>
          <a:lstStyle/>
          <a:p>
            <a:fld id="{DDDEB37F-CEE8-4BF0-AED3-510BD565FB69}" type="slidenum">
              <a:rPr lang="en-CA" smtClean="0"/>
              <a:t>6</a:t>
            </a:fld>
            <a:endParaRPr lang="en-CA" dirty="0"/>
          </a:p>
        </p:txBody>
      </p:sp>
      <p:sp>
        <p:nvSpPr>
          <p:cNvPr id="6" name="Content Placeholder 2">
            <a:extLst>
              <a:ext uri="{FF2B5EF4-FFF2-40B4-BE49-F238E27FC236}">
                <a16:creationId xmlns:a16="http://schemas.microsoft.com/office/drawing/2014/main" id="{BDBA6724-2839-4A9B-8BD8-67E52317313B}"/>
              </a:ext>
            </a:extLst>
          </p:cNvPr>
          <p:cNvSpPr txBox="1">
            <a:spLocks/>
          </p:cNvSpPr>
          <p:nvPr/>
        </p:nvSpPr>
        <p:spPr>
          <a:xfrm>
            <a:off x="1907704" y="5224257"/>
            <a:ext cx="5400675" cy="13335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1800" b="1" dirty="0"/>
              <a:t>Gluing</a:t>
            </a:r>
            <a:r>
              <a:rPr lang="en-US" sz="1800" dirty="0"/>
              <a:t> </a:t>
            </a:r>
            <a:r>
              <a:rPr lang="en-US" sz="1800" b="1" dirty="0"/>
              <a:t>techniques: </a:t>
            </a:r>
          </a:p>
          <a:p>
            <a:pPr>
              <a:defRPr/>
            </a:pPr>
            <a:r>
              <a:rPr lang="en-US" sz="1400" dirty="0"/>
              <a:t>Use sparing amounts of glue.</a:t>
            </a:r>
          </a:p>
          <a:p>
            <a:pPr>
              <a:defRPr/>
            </a:pPr>
            <a:r>
              <a:rPr lang="en-US" sz="1400" dirty="0"/>
              <a:t>Use craft stick to spread a thin layer of glue at all joints.</a:t>
            </a:r>
          </a:p>
          <a:p>
            <a:pPr>
              <a:defRPr/>
            </a:pPr>
            <a:r>
              <a:rPr lang="en-US" sz="1400" dirty="0"/>
              <a:t>Glue wood together 1st then use corner gussets (paper triangles) to reinforce the joints.</a:t>
            </a:r>
          </a:p>
        </p:txBody>
      </p:sp>
      <p:pic>
        <p:nvPicPr>
          <p:cNvPr id="8" name="Content Placeholder 7">
            <a:extLst>
              <a:ext uri="{FF2B5EF4-FFF2-40B4-BE49-F238E27FC236}">
                <a16:creationId xmlns:a16="http://schemas.microsoft.com/office/drawing/2014/main" id="{536102E4-7E14-485B-9AD6-AAD593C584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5" y="1137872"/>
            <a:ext cx="3585824" cy="3875304"/>
          </a:xfrm>
        </p:spPr>
      </p:pic>
    </p:spTree>
    <p:extLst>
      <p:ext uri="{BB962C8B-B14F-4D97-AF65-F5344CB8AC3E}">
        <p14:creationId xmlns:p14="http://schemas.microsoft.com/office/powerpoint/2010/main" val="257926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52" y="642918"/>
            <a:ext cx="7239748" cy="796908"/>
          </a:xfrm>
        </p:spPr>
        <p:txBody>
          <a:bodyPr anchor="t">
            <a:normAutofit/>
          </a:bodyPr>
          <a:lstStyle/>
          <a:p>
            <a:r>
              <a:rPr lang="en-CA" sz="1800" dirty="0">
                <a:latin typeface="Book Antiqua" pitchFamily="18" charset="0"/>
              </a:rPr>
              <a:t>Glue  two 8 cm pieces between the long uprights and reinforce with four green triangular gussets.</a:t>
            </a:r>
          </a:p>
        </p:txBody>
      </p:sp>
      <p:sp>
        <p:nvSpPr>
          <p:cNvPr id="4" name="Footer Placeholder 3"/>
          <p:cNvSpPr>
            <a:spLocks noGrp="1"/>
          </p:cNvSpPr>
          <p:nvPr>
            <p:ph type="ftr" sz="quarter" idx="11"/>
          </p:nvPr>
        </p:nvSpPr>
        <p:spPr/>
        <p:txBody>
          <a:bodyPr/>
          <a:lstStyle/>
          <a:p>
            <a:fld id="{E6361939-4031-4CC2-984E-C6B81E88A1D2}" type="slidenum">
              <a:rPr lang="en-CA" smtClean="0"/>
              <a:t>7</a:t>
            </a:fld>
            <a:endParaRPr lang="en-CA" dirty="0"/>
          </a:p>
        </p:txBody>
      </p:sp>
      <p:pic>
        <p:nvPicPr>
          <p:cNvPr id="7" name="Content Placeholder 6">
            <a:extLst>
              <a:ext uri="{FF2B5EF4-FFF2-40B4-BE49-F238E27FC236}">
                <a16:creationId xmlns:a16="http://schemas.microsoft.com/office/drawing/2014/main" id="{9CD4F6CA-3907-4965-A3C6-A654430CBD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424568"/>
            <a:ext cx="4303725" cy="470159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76672"/>
            <a:ext cx="8229600" cy="1368152"/>
          </a:xfrm>
        </p:spPr>
        <p:txBody>
          <a:bodyPr anchor="t">
            <a:normAutofit/>
          </a:bodyPr>
          <a:lstStyle/>
          <a:p>
            <a:r>
              <a:rPr lang="en-CA" sz="1800" dirty="0">
                <a:latin typeface="Book Antiqua" pitchFamily="18" charset="0"/>
              </a:rPr>
              <a:t>Glue an axle holder onto the outside of the top of the cube as shown. Mark the center of the axle holder and mark 5 cm from the edge furthest from the uprights. Glue the axle holder into position checking it is horizontal and parallel to the 8 cm piece you glued in last</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fld id="{C9F7A6EC-303E-4365-B002-AEFD434878E7}" type="slidenum">
              <a:rPr lang="en-CA" smtClean="0"/>
              <a:t>8</a:t>
            </a:fld>
            <a:endParaRPr lang="en-CA" dirty="0"/>
          </a:p>
        </p:txBody>
      </p:sp>
      <p:pic>
        <p:nvPicPr>
          <p:cNvPr id="7" name="Content Placeholder 6">
            <a:extLst>
              <a:ext uri="{FF2B5EF4-FFF2-40B4-BE49-F238E27FC236}">
                <a16:creationId xmlns:a16="http://schemas.microsoft.com/office/drawing/2014/main" id="{64C6144C-C22A-47F8-80E1-99C01984F3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2558" y="1829962"/>
            <a:ext cx="3658883"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latin typeface="Book Antiqua" panose="02040602050305030304" pitchFamily="18" charset="0"/>
              </a:rPr>
              <a:t>Glue two more axle holders on the inside edges to reinforce. </a:t>
            </a:r>
            <a:br>
              <a:rPr lang="en-CA" sz="1800" dirty="0">
                <a:latin typeface="Book Antiqua" panose="02040602050305030304" pitchFamily="18" charset="0"/>
              </a:rPr>
            </a:br>
            <a:r>
              <a:rPr lang="en-CA" sz="1800" dirty="0">
                <a:latin typeface="Book Antiqua" panose="02040602050305030304" pitchFamily="18" charset="0"/>
              </a:rPr>
              <a:t>Make sure the holes line up</a:t>
            </a:r>
          </a:p>
        </p:txBody>
      </p:sp>
      <p:sp>
        <p:nvSpPr>
          <p:cNvPr id="4" name="Footer Placeholder 3"/>
          <p:cNvSpPr>
            <a:spLocks noGrp="1"/>
          </p:cNvSpPr>
          <p:nvPr>
            <p:ph type="ftr" sz="quarter" idx="11"/>
          </p:nvPr>
        </p:nvSpPr>
        <p:spPr/>
        <p:txBody>
          <a:bodyPr/>
          <a:lstStyle/>
          <a:p>
            <a:fld id="{38D5F14E-8C47-49BA-8DBE-C0F3311D2C04}" type="slidenum">
              <a:rPr lang="en-CA" smtClean="0"/>
              <a:t>9</a:t>
            </a:fld>
            <a:endParaRPr lang="en-CA" dirty="0"/>
          </a:p>
        </p:txBody>
      </p:sp>
      <p:pic>
        <p:nvPicPr>
          <p:cNvPr id="7" name="Content Placeholder 6">
            <a:extLst>
              <a:ext uri="{FF2B5EF4-FFF2-40B4-BE49-F238E27FC236}">
                <a16:creationId xmlns:a16="http://schemas.microsoft.com/office/drawing/2014/main" id="{173A22DD-87B8-4C80-B40A-BB0E091704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899" y="1417638"/>
            <a:ext cx="5842740" cy="4708525"/>
          </a:xfrm>
        </p:spPr>
      </p:pic>
    </p:spTree>
    <p:extLst>
      <p:ext uri="{BB962C8B-B14F-4D97-AF65-F5344CB8AC3E}">
        <p14:creationId xmlns:p14="http://schemas.microsoft.com/office/powerpoint/2010/main" val="3848493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2719</TotalTime>
  <Words>1051</Words>
  <Application>Microsoft Office PowerPoint</Application>
  <PresentationFormat>On-screen Show (4:3)</PresentationFormat>
  <Paragraphs>77</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Book Antiqua</vt:lpstr>
      <vt:lpstr>Calibri</vt:lpstr>
      <vt:lpstr>Office Theme</vt:lpstr>
      <vt:lpstr>Lifter </vt:lpstr>
      <vt:lpstr>Contents of the Workshop-Lifter Kit</vt:lpstr>
      <vt:lpstr>Cutting list for Workshop Lifter</vt:lpstr>
      <vt:lpstr>These images show the steps involved in making the cube as set out in the next slide.</vt:lpstr>
      <vt:lpstr>Just in case your team needs help making the cube</vt:lpstr>
      <vt:lpstr>Glue two 20.25  cm pieces to one side of the cube. Reinforce by gluing two strips 10cm X 2 cm on the side and the long pieces</vt:lpstr>
      <vt:lpstr>Glue  two 8 cm pieces between the long uprights and reinforce with four green triangular gussets.</vt:lpstr>
      <vt:lpstr>Glue an axle holder onto the outside of the top of the cube as shown. Mark the center of the axle holder and mark 5 cm from the edge furthest from the uprights. Glue the axle holder into position checking it is horizontal and parallel to the 8 cm piece you glued in last </vt:lpstr>
      <vt:lpstr>Glue two more axle holders on the inside edges to reinforce.  Make sure the holes line up</vt:lpstr>
      <vt:lpstr>Glue an axle holder onto the outside of so that the centre of the hole is 38 mm from the top of the upright and the hole points towards the cube.  Once horizontal and perpendicular to the uprights glue two more axle holders on the inside</vt:lpstr>
      <vt:lpstr>Glue together three 25 mm pieces using glue between the pieces. Glue a corner triangular gusset to a largest surface, cutting the excess corner and gluing it into the gap.  Glue two axle holders to opposite sides and trim.  This is the platform that will hold the acting syringe.   </vt:lpstr>
      <vt:lpstr>Once everything is dry test in the structure using a longer axle and ensure smooth rotation. </vt:lpstr>
      <vt:lpstr>Make the arm by connecting two 20.25 cm pieces and two 38 mm pieces. Use 8 corner gussets – four on each side. </vt:lpstr>
      <vt:lpstr>On this frame glue an axle holder in place so that its smallest angle touches the corner of the frame. Use a long axle to align and glue another axle holder on the outside of the opposite side. Test that the long axle sits across the frame parallel to the shortest end.  Glue another axle holder in place so that its smallest angle touches the other smallest angle of the first axle holder glued to the frame. In the same way and using the shortest axle, align and glue in place another axle holder on the outside of the opposite side.  </vt:lpstr>
      <vt:lpstr>Follow by aligning and gluing in place two more axle holders on the inside of the frame. The four axle holders must allow for a smooth rotation by the shorter axle.  </vt:lpstr>
      <vt:lpstr>There are a number of steps in assembling the mechanism. The first is to identify the syringe that has a hole drilled in its plunger. The shorter, 7.75 cm axle fits through this hole and should turn in it – if it sticks a little use the round file to make it larger.  The axle and plunger fit between the double axle holders on the arm and the outside, protruding axle is secured using a mini-washer on each end.  </vt:lpstr>
      <vt:lpstr>Remove the backing from the syringe clip to reveal a sticky pad. Carefully place the pad onto the platform made from 25 mm pieces and apply some pressure until the clip is secure. Be careful to orientate the clip as shown. Place the barrel of the syringe into the clip so that the clip aligns with the 15 ml  mark or thereabouts.  </vt:lpstr>
      <vt:lpstr>Mount the syringe platform onto the structure so the lip points toward the long uprights and the barrel is above the axle. Secure with four mini-washers, two securing the syringe platform and two securing the axle ends on the outside of the structure. Attach the length of plastic tubing to the end of the syringe </vt:lpstr>
      <vt:lpstr>Carefully insert the plunger into the barrel of the syringe until the holes at the end align with the holes in the axle holders glued to the uprights on the structure. Once aligned, carefully insert the axle through all six holes. The axle is secured with a mini-washer at each end. </vt:lpstr>
      <vt:lpstr>To operate the mechanism attach the length of plastic tubing to the end of the acting syringe that is now housed in the structure. The other syringe should be fully extended (open) before it is connected to the other end of the tubing. Gently push the plunger down. This syringe drives the acting syringe. </vt:lpstr>
      <vt:lpstr>LIFTER - open</vt:lpstr>
      <vt:lpstr>LIFTER - closed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Lifter - Prototype</dc:title>
  <dc:creator>Stephen J. Rogers</dc:creator>
  <cp:lastModifiedBy>Trish Torrance</cp:lastModifiedBy>
  <cp:revision>97</cp:revision>
  <dcterms:created xsi:type="dcterms:W3CDTF">2010-01-26T18:52:24Z</dcterms:created>
  <dcterms:modified xsi:type="dcterms:W3CDTF">2019-11-12T14:00:24Z</dcterms:modified>
</cp:coreProperties>
</file>